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461" r:id="rId2"/>
    <p:sldId id="462" r:id="rId3"/>
    <p:sldId id="463" r:id="rId4"/>
    <p:sldId id="464" r:id="rId5"/>
    <p:sldId id="467" r:id="rId6"/>
    <p:sldId id="466" r:id="rId7"/>
    <p:sldId id="468" r:id="rId8"/>
    <p:sldId id="479" r:id="rId9"/>
    <p:sldId id="469" r:id="rId10"/>
    <p:sldId id="478" r:id="rId11"/>
  </p:sldIdLst>
  <p:sldSz cx="9906000" cy="6858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an BOUSQUIER" initials="YB" lastIdx="15" clrIdx="0">
    <p:extLst/>
  </p:cmAuthor>
  <p:cmAuthor id="2" name="Charlene FICHOT" initials="CF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91AA"/>
    <a:srgbClr val="FED417"/>
    <a:srgbClr val="707173"/>
    <a:srgbClr val="706F6F"/>
    <a:srgbClr val="81197F"/>
    <a:srgbClr val="F39B3B"/>
    <a:srgbClr val="FFD405"/>
    <a:srgbClr val="008ACD"/>
    <a:srgbClr val="E09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 autoAdjust="0"/>
  </p:normalViewPr>
  <p:slideViewPr>
    <p:cSldViewPr snapToGrid="0" showGuides="1">
      <p:cViewPr varScale="1">
        <p:scale>
          <a:sx n="70" d="100"/>
          <a:sy n="70" d="100"/>
        </p:scale>
        <p:origin x="1260" y="4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FA7F5-7B35-4114-B77E-DDCA4548E2BE}" type="datetimeFigureOut">
              <a:rPr lang="fr-FR" smtClean="0"/>
              <a:t>10/05/2019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75FEA-0854-4BA2-A4A0-C9C8A5BD7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48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B88142F-0419-429F-B184-7D2D056F522A}" type="datetimeFigureOut">
              <a:rPr lang="fr-FR" smtClean="0"/>
              <a:t>10/05/2019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F29EAB-A032-4E05-9278-A4BFC2CDA71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73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deme.fr/sites/default/files/assets/documents/biodiversite-et-reconversion-friches-urbaines-polluees-8078.pdf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0" y="3187921"/>
            <a:ext cx="3842140" cy="80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" y="1221113"/>
            <a:ext cx="88114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fr-FR" sz="4000" b="1" i="0" u="none" strike="noStrike" kern="1200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Foncier dégradé ne rime pas toujours avec faisabilité : les contraintes à évaluer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92634" y="4261151"/>
            <a:ext cx="46983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fr-FR" sz="2400" b="1" i="0" u="none" strike="noStrike" kern="12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Fabien COUDRÉ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fr-FR" sz="2400" b="1" i="0" u="none" strike="noStrike" kern="12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Directeur Agence Aix Marseille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EF9373-0A70-41F0-AC6D-999B6D57D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8" t="11636" r="18352" b="16317"/>
          <a:stretch/>
        </p:blipFill>
        <p:spPr>
          <a:xfrm>
            <a:off x="4177099" y="2643447"/>
            <a:ext cx="5635776" cy="33878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877100" y="6031303"/>
            <a:ext cx="5212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Exemple de photomontage (Crédit : EODD)</a:t>
            </a:r>
            <a:endParaRPr lang="fr-FR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5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6026" y="1373970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+mj-lt"/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</a:t>
            </a:r>
            <a:r>
              <a:rPr lang="fr-FR" sz="24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Synthèse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207819" y="1895304"/>
            <a:ext cx="95346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8C0E574C-377A-4C43-9904-08E0BDA99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740" y="3315614"/>
            <a:ext cx="5838841" cy="27776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066611" y="6091135"/>
            <a:ext cx="3640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4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Exemple de photomontage (Crédit : EODD)</a:t>
            </a: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7819" y="2013357"/>
            <a:ext cx="95346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Variétés, interactions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et spécificités des contraintes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Anticipation nécessaire des études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Impact économique de </a:t>
            </a:r>
            <a:b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l’état environnemental </a:t>
            </a:r>
            <a:b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du foncier sur la rentabilité</a:t>
            </a:r>
            <a:b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du projet PV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 userDrawn="1"/>
        </p:nvSpPr>
        <p:spPr>
          <a:xfrm>
            <a:off x="936556" y="1435978"/>
            <a:ext cx="8581528" cy="4291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quel foncier dégradé parle-t-on ?</a:t>
            </a:r>
          </a:p>
          <a:p>
            <a:pPr marL="514350" indent="-514350">
              <a:buFont typeface="+mj-lt"/>
              <a:buAutoNum type="romanUcPeriod"/>
            </a:pPr>
            <a:endParaRPr lang="fr-F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enjeux environnementaux</a:t>
            </a:r>
            <a:r>
              <a:rPr lang="fr-FR" sz="22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écologiques souvent majeurs</a:t>
            </a: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enjeux techniques propres à chaque type de foncier</a:t>
            </a: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foncier pas toujours maîtrisé </a:t>
            </a: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cadre</a:t>
            </a:r>
            <a:r>
              <a:rPr lang="fr-FR" sz="22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réglementaire à vérifier</a:t>
            </a:r>
          </a:p>
          <a:p>
            <a:pPr marL="514350" indent="-514350">
              <a:buFont typeface="+mj-lt"/>
              <a:buAutoNum type="romanUcPeriod"/>
            </a:pPr>
            <a:endParaRPr lang="fr-FR" sz="2200" b="1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22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</a:t>
            </a: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fr-FR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7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6026" y="1373970"/>
            <a:ext cx="5719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+mj-lt"/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fr-FR" sz="24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quel foncier dégradé parle-t-on ?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207819" y="1895304"/>
            <a:ext cx="95346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7819" y="1954974"/>
            <a:ext cx="52120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décharges sauvages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friches industrielles et commerciales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sites pollués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délaissés de route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ISDnD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ISDI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carrières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mines,…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fr-F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838009" y="5985039"/>
            <a:ext cx="5212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6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Exemple de foncier dégradé (Crédit : EODD)</a:t>
            </a:r>
            <a:endParaRPr lang="fr-F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7147" y="2190958"/>
            <a:ext cx="6076810" cy="36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7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6026" y="1373970"/>
            <a:ext cx="965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+mj-lt"/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fr-FR" sz="24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enjeux environnementaux</a:t>
            </a:r>
            <a:r>
              <a:rPr lang="fr-FR" sz="24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écologiques souvent majeurs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207819" y="1895304"/>
            <a:ext cx="95346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7818" y="1888663"/>
            <a:ext cx="9235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Obligation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 réalisation :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Etude d’impact du projet sur l’environnement dont volet paysager (photomontage)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Etude biodiversité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(prévoir un inventaire sur 1 an), voire dossier de dérogation (CNPN) si déplacement</a:t>
            </a:r>
            <a:b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ou destruction d’espèces ou</a:t>
            </a:r>
            <a:b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de milieux protégés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Outil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guide de l’ADEME de 2014 : 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 Biodiversité &amp; reconversion des friches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urbaines polluées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4257" y="3431583"/>
            <a:ext cx="2740348" cy="33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2" y="1338349"/>
            <a:ext cx="4204563" cy="25104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1" t="-3261" r="-1553" b="-2039"/>
          <a:stretch/>
        </p:blipFill>
        <p:spPr>
          <a:xfrm>
            <a:off x="4289365" y="1255221"/>
            <a:ext cx="5386995" cy="26638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9" y="3919096"/>
            <a:ext cx="4204563" cy="23591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14" y="3969683"/>
            <a:ext cx="3134700" cy="22580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896198" y="6174263"/>
            <a:ext cx="5212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4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Exemples de richesse écologique en friches (Crédits : EODD)</a:t>
            </a: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4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6026" y="1373970"/>
            <a:ext cx="965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+mj-lt"/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fr-FR" sz="24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enjeux environnementaux</a:t>
            </a:r>
            <a:r>
              <a:rPr lang="fr-FR" sz="24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écologiques souvent majeurs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207819" y="1895304"/>
            <a:ext cx="95346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7819" y="2013357"/>
            <a:ext cx="95346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 cas par cas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Dossier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d’incidence NATURA 2000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Loi Montagne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Loi Littoral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Etude hydraulique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Demande d’autorisation ministérielle si projet dans périmètre de site inscrit ou classé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0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6026" y="1373970"/>
            <a:ext cx="878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+mj-lt"/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fr-FR" sz="24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enjeux techniques propres à chaque type de foncier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207819" y="1895304"/>
            <a:ext cx="95346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7819" y="1930230"/>
            <a:ext cx="93267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Prévoir des études techniques au cas par cas,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par exemple :</a:t>
            </a:r>
            <a:r>
              <a:rPr lang="fr-FR" sz="2400" baseline="0" dirty="0" smtClean="0"/>
              <a:t>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Site pollué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étude de pollution, étude de maitrise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sanitaire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et environnementale,…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Carrière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: zones humides, risques d’éboulement de fronts de taille,…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Décharge / Installation de Stockage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étude biogaz, ATEX, géotechniques, tassements différentiels, lixiviats, gestion des eaux, intégrité de la couverture, adaptation de profils,…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7556269" y="2543695"/>
            <a:ext cx="1579418" cy="1631543"/>
            <a:chOff x="4076700" y="2595562"/>
            <a:chExt cx="1752600" cy="1862310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076700" y="2595562"/>
              <a:ext cx="1752600" cy="166687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72423" y="4257635"/>
              <a:ext cx="964104" cy="200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11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6026" y="1373970"/>
            <a:ext cx="5334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+mj-lt"/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fr-FR" sz="24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foncier pas toujours maitrisé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207819" y="1895304"/>
            <a:ext cx="95346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07819" y="2013357"/>
            <a:ext cx="95346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Étude parcellaire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Étude de confrontation périmètre foncier vs. périmètre ICPE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Présence de parcelles en indivision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Responsabilité(s) si présence de pollution : exploitant ? locataire ? propriétaire ?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4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6026" y="1373970"/>
            <a:ext cx="532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+mj-lt"/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fr-FR" sz="24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cadre réglementaire à vérifier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207819" y="1895304"/>
            <a:ext cx="95346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07819" y="2013357"/>
            <a:ext cx="95346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complément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 l’Étude d’Impact et du Permis de Construire, prévoir :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 compatibilité du document d’urbanisme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d’un Arrêté Préfectoral (AP) existant le cas échéant, « Porter à Connaissance » pour nouvel AP au besoin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de servitudes le cas échéant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Site en SIS (Secteur d’Information sur les Sols)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Cessation d’activité partielle ou totale ICPE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Dossier IOTA (loi sur l’Eau)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Dossiers IED (Rapport de Base et Dossier de Ré-examen)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4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" y="101600"/>
            <a:ext cx="9831531" cy="12173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740"/>
            <a:ext cx="7488189" cy="9361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02" y="6348984"/>
            <a:ext cx="882334" cy="509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32" y="6441419"/>
            <a:ext cx="572393" cy="3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6" r:id="rId5"/>
    <p:sldLayoutId id="2147483705" r:id="rId6"/>
    <p:sldLayoutId id="2147483707" r:id="rId7"/>
    <p:sldLayoutId id="2147483704" r:id="rId8"/>
    <p:sldLayoutId id="2147483708" r:id="rId9"/>
    <p:sldLayoutId id="214748369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3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02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4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0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5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864851"/>
      </p:ext>
    </p:extLst>
  </p:cSld>
  <p:clrMapOvr>
    <a:masterClrMapping/>
  </p:clrMapOvr>
</p:sld>
</file>

<file path=ppt/theme/theme1.xml><?xml version="1.0" encoding="utf-8"?>
<a:theme xmlns:a="http://schemas.openxmlformats.org/drawingml/2006/main" name="GROUPE - ORANG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7493</TotalTime>
  <Words>0</Words>
  <Application>Microsoft Office PowerPoint</Application>
  <PresentationFormat>Format A4 (210 x 297 mm)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GROUPE - ORANGE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Charlene FICHOT</dc:creator>
  <cp:lastModifiedBy>elmerini valerie</cp:lastModifiedBy>
  <cp:revision>435</cp:revision>
  <cp:lastPrinted>2017-03-22T15:00:57Z</cp:lastPrinted>
  <dcterms:created xsi:type="dcterms:W3CDTF">2017-01-27T08:50:32Z</dcterms:created>
  <dcterms:modified xsi:type="dcterms:W3CDTF">2019-05-10T11:42:39Z</dcterms:modified>
</cp:coreProperties>
</file>