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6"/>
  </p:notesMasterIdLst>
  <p:sldIdLst>
    <p:sldId id="461" r:id="rId2"/>
    <p:sldId id="462" r:id="rId3"/>
    <p:sldId id="463" r:id="rId4"/>
    <p:sldId id="464" r:id="rId5"/>
  </p:sldIdLst>
  <p:sldSz cx="9906000" cy="6858000" type="A4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ohan BOUSQUIER" initials="YB" lastIdx="15" clrIdx="0">
    <p:extLst/>
  </p:cmAuthor>
  <p:cmAuthor id="2" name="Charlene FICHOT" initials="CF" lastIdx="4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1AA"/>
    <a:srgbClr val="58585A"/>
    <a:srgbClr val="FED417"/>
    <a:srgbClr val="707173"/>
    <a:srgbClr val="706F6F"/>
    <a:srgbClr val="81197F"/>
    <a:srgbClr val="F39B3B"/>
    <a:srgbClr val="FFD405"/>
    <a:srgbClr val="008ACD"/>
    <a:srgbClr val="E09B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9" autoAdjust="0"/>
    <p:restoredTop sz="94660" autoAdjust="0"/>
  </p:normalViewPr>
  <p:slideViewPr>
    <p:cSldViewPr snapToGrid="0" showGuides="1">
      <p:cViewPr varScale="1">
        <p:scale>
          <a:sx n="70" d="100"/>
          <a:sy n="70" d="100"/>
        </p:scale>
        <p:origin x="1260" y="48"/>
      </p:cViewPr>
      <p:guideLst>
        <p:guide orient="horz" pos="2160"/>
        <p:guide pos="384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B88142F-0419-429F-B184-7D2D056F522A}" type="datetimeFigureOut">
              <a:rPr lang="fr-FR" smtClean="0"/>
              <a:t>10/05/2019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54100" y="1279525"/>
            <a:ext cx="499110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57F29EAB-A032-4E05-9278-A4BFC2CDA7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5737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9952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6274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68" y="101600"/>
            <a:ext cx="9831531" cy="121736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6740"/>
            <a:ext cx="7488189" cy="936119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8802" y="6348984"/>
            <a:ext cx="882334" cy="509016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0832" y="6441419"/>
            <a:ext cx="572393" cy="34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833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5pPr>
      <a:lvl6pPr marL="609570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6pPr>
      <a:lvl7pPr marL="1219140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7pPr>
      <a:lvl8pPr marL="1828709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8pPr>
      <a:lvl9pPr marL="2438278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9pPr>
    </p:titleStyle>
    <p:bodyStyle>
      <a:lvl1pPr marL="457178" indent="-4571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550" indent="-38098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25" indent="-30478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493" indent="-30478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062" indent="-30478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632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2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1528550" y="1517667"/>
            <a:ext cx="6946710" cy="1152128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5pPr>
            <a:lvl6pPr marL="609570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6pPr>
            <a:lvl7pPr marL="1219140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7pPr>
            <a:lvl8pPr marL="1828709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8pPr>
            <a:lvl9pPr marL="2438278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fr-FR" sz="2400" b="1" cap="small" dirty="0" smtClean="0">
                <a:latin typeface="+mn-lt"/>
              </a:rPr>
              <a:t>Projets photovoltaïques au sol : quelle planification ?</a:t>
            </a:r>
            <a:endParaRPr lang="fr-FR" sz="2400" b="1" cap="small" dirty="0">
              <a:latin typeface="+mn-lt"/>
            </a:endParaRPr>
          </a:p>
        </p:txBody>
      </p:sp>
      <p:sp>
        <p:nvSpPr>
          <p:cNvPr id="3" name="Sous-titre 2"/>
          <p:cNvSpPr txBox="1">
            <a:spLocks/>
          </p:cNvSpPr>
          <p:nvPr/>
        </p:nvSpPr>
        <p:spPr>
          <a:xfrm>
            <a:off x="974521" y="2281548"/>
            <a:ext cx="8054768" cy="2592288"/>
          </a:xfrm>
          <a:prstGeom prst="rect">
            <a:avLst/>
          </a:prstGeom>
        </p:spPr>
        <p:txBody>
          <a:bodyPr>
            <a:noAutofit/>
          </a:bodyPr>
          <a:lstStyle>
            <a:lvl1pPr marL="457178" indent="-457178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50" indent="-38098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25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493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62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63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20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7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341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91AA"/>
              </a:buClr>
              <a:buFont typeface="Symbol" panose="05050102010706020507" pitchFamily="18" charset="2"/>
              <a:buChar char="·"/>
            </a:pPr>
            <a:r>
              <a:rPr lang="fr-FR" sz="2000" b="1" dirty="0" smtClean="0">
                <a:solidFill>
                  <a:srgbClr val="0091AA"/>
                </a:solidFill>
              </a:rPr>
              <a:t>Planification « urbanistique »</a:t>
            </a:r>
            <a:r>
              <a:rPr lang="fr-FR" sz="2000" b="1" dirty="0" smtClean="0"/>
              <a:t> </a:t>
            </a:r>
            <a:r>
              <a:rPr lang="fr-FR" sz="1800" dirty="0" smtClean="0"/>
              <a:t>: règles opposables aux demandes de permis de construire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1800" dirty="0" smtClean="0"/>
              <a:t>RNU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1800" dirty="0" smtClean="0"/>
              <a:t>PLU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1800" dirty="0" smtClean="0"/>
              <a:t>Carte communale </a:t>
            </a:r>
          </a:p>
          <a:p>
            <a:pPr marL="0" indent="0">
              <a:buNone/>
            </a:pPr>
            <a:endParaRPr lang="fr-FR" sz="1800" dirty="0" smtClean="0"/>
          </a:p>
          <a:p>
            <a:pPr>
              <a:buClr>
                <a:srgbClr val="0091AA"/>
              </a:buClr>
              <a:buFont typeface="Symbol" panose="05050102010706020507" pitchFamily="18" charset="2"/>
              <a:buChar char="·"/>
            </a:pPr>
            <a:r>
              <a:rPr lang="fr-FR" sz="1800" dirty="0" smtClean="0"/>
              <a:t>+ « garde fous » fixés par la loi du 27 juillet 2010 de modernisation agricole (compatibilité avec l’exercice d’une activité agricole, pastorale ou forestière sur le terrain) (cf. jurisprudence « </a:t>
            </a:r>
            <a:r>
              <a:rPr lang="fr-FR" sz="1800" dirty="0" err="1" smtClean="0"/>
              <a:t>Photosol</a:t>
            </a:r>
            <a:r>
              <a:rPr lang="fr-FR" sz="1800" dirty="0" smtClean="0"/>
              <a:t> »)</a:t>
            </a:r>
          </a:p>
          <a:p>
            <a:pPr>
              <a:buClr>
                <a:srgbClr val="0091AA"/>
              </a:buClr>
              <a:buFont typeface="Calibri" panose="020F0502020204030204" pitchFamily="34" charset="0"/>
              <a:buChar char="•"/>
            </a:pPr>
            <a:endParaRPr lang="fr-FR" sz="1800" dirty="0" smtClean="0"/>
          </a:p>
          <a:p>
            <a:pPr>
              <a:buClr>
                <a:schemeClr val="accent5"/>
              </a:buClr>
              <a:buFont typeface="Symbol" panose="05050102010706020507" pitchFamily="18" charset="2"/>
              <a:buChar char="·"/>
            </a:pPr>
            <a:r>
              <a:rPr lang="fr-FR" sz="2000" b="1" dirty="0" smtClean="0">
                <a:solidFill>
                  <a:schemeClr val="accent5"/>
                </a:solidFill>
              </a:rPr>
              <a:t>Planification « économique » </a:t>
            </a:r>
            <a:r>
              <a:rPr lang="fr-FR" sz="2000" dirty="0" smtClean="0"/>
              <a:t>: </a:t>
            </a:r>
            <a:r>
              <a:rPr lang="fr-FR" sz="1800" dirty="0" smtClean="0"/>
              <a:t>conditions d’admissibilité des projets à l’appel d’offres CRE (par renvoi partiel à la planification urbanistique)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305932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1528550" y="1517667"/>
            <a:ext cx="6946710" cy="1152128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5pPr>
            <a:lvl6pPr marL="609570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6pPr>
            <a:lvl7pPr marL="1219140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7pPr>
            <a:lvl8pPr marL="1828709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8pPr>
            <a:lvl9pPr marL="2438278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fr-FR" sz="2400" b="1" cap="small" dirty="0" smtClean="0">
                <a:latin typeface="+mn-lt"/>
              </a:rPr>
              <a:t>Projets photovoltaïques au sol : quelle planification ?</a:t>
            </a:r>
            <a:endParaRPr lang="fr-FR" sz="2400" b="1" cap="small" dirty="0">
              <a:latin typeface="+mn-lt"/>
            </a:endParaRPr>
          </a:p>
        </p:txBody>
      </p:sp>
      <p:sp>
        <p:nvSpPr>
          <p:cNvPr id="3" name="Sous-titre 2"/>
          <p:cNvSpPr txBox="1">
            <a:spLocks/>
          </p:cNvSpPr>
          <p:nvPr/>
        </p:nvSpPr>
        <p:spPr>
          <a:xfrm>
            <a:off x="1293492" y="2093731"/>
            <a:ext cx="8178053" cy="2592288"/>
          </a:xfrm>
          <a:prstGeom prst="rect">
            <a:avLst/>
          </a:prstGeom>
        </p:spPr>
        <p:txBody>
          <a:bodyPr>
            <a:noAutofit/>
          </a:bodyPr>
          <a:lstStyle>
            <a:lvl1pPr marL="457178" indent="-457178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50" indent="-38098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25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493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62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63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20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7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341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70C0"/>
              </a:buClr>
              <a:buFont typeface="Symbol" panose="05050102010706020507" pitchFamily="18" charset="2"/>
              <a:buChar char="·"/>
            </a:pPr>
            <a:r>
              <a:rPr lang="fr-FR" sz="2000" b="1" dirty="0" smtClean="0">
                <a:solidFill>
                  <a:srgbClr val="0091AA"/>
                </a:solidFill>
              </a:rPr>
              <a:t>Terrains situés en zone U ou AU d’un PLU</a:t>
            </a:r>
            <a:endParaRPr lang="fr-FR" sz="2000" dirty="0" smtClean="0">
              <a:solidFill>
                <a:srgbClr val="0091AA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sz="1800" dirty="0" smtClean="0"/>
              <a:t>Admissibles à l’appel d’offres « centrales au sol » CRE</a:t>
            </a:r>
          </a:p>
          <a:p>
            <a:pPr marL="285750" indent="-285750">
              <a:buFontTx/>
              <a:buChar char="-"/>
            </a:pPr>
            <a:endParaRPr lang="fr-FR" sz="1000" dirty="0" smtClean="0"/>
          </a:p>
          <a:p>
            <a:pPr marL="285750" indent="-285750">
              <a:buFontTx/>
              <a:buChar char="-"/>
            </a:pPr>
            <a:r>
              <a:rPr lang="fr-FR" sz="1800" dirty="0" smtClean="0"/>
              <a:t>Pour que le </a:t>
            </a:r>
            <a:r>
              <a:rPr lang="fr-FR" sz="1800" b="1" dirty="0" smtClean="0"/>
              <a:t>permis de construire</a:t>
            </a:r>
            <a:r>
              <a:rPr lang="fr-FR" sz="1800" dirty="0" smtClean="0"/>
              <a:t> puisse être délivré (éventuellement sous condition) : </a:t>
            </a:r>
          </a:p>
          <a:p>
            <a:pPr marL="0" indent="0">
              <a:buNone/>
            </a:pPr>
            <a:r>
              <a:rPr lang="fr-FR" sz="1800" dirty="0" smtClean="0"/>
              <a:t>→ Se référer aux articles 1 et 2 du PLU 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800" dirty="0" smtClean="0"/>
              <a:t>soit référence expresse aux «</a:t>
            </a:r>
            <a:r>
              <a:rPr lang="fr-FR" sz="1800" i="1" dirty="0" smtClean="0"/>
              <a:t> centrales solaires </a:t>
            </a:r>
            <a:r>
              <a:rPr lang="fr-FR" sz="1800" dirty="0" smtClean="0"/>
              <a:t>» (ou notion similaire)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800" dirty="0" smtClean="0"/>
              <a:t>soit référence à une notion plus large : « </a:t>
            </a:r>
            <a:r>
              <a:rPr lang="fr-FR" sz="1800" i="1" dirty="0" smtClean="0"/>
              <a:t>installations de production d’énergie renouvelable</a:t>
            </a:r>
            <a:r>
              <a:rPr lang="fr-FR" sz="1800" dirty="0" smtClean="0"/>
              <a:t> »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800" dirty="0" smtClean="0"/>
              <a:t>soit référence à la notion de « </a:t>
            </a:r>
            <a:r>
              <a:rPr lang="fr-FR" sz="1800" i="1" dirty="0" smtClean="0"/>
              <a:t>constructions ou installations nécessaire à des équipements collectifs</a:t>
            </a:r>
            <a:r>
              <a:rPr lang="fr-FR" sz="1800" dirty="0" smtClean="0"/>
              <a:t> »  (ou similaire)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fr-FR" sz="1000" dirty="0" smtClean="0"/>
          </a:p>
          <a:p>
            <a:pPr marL="0" indent="0">
              <a:buNone/>
            </a:pPr>
            <a:r>
              <a:rPr lang="fr-FR" sz="1800" dirty="0" smtClean="0"/>
              <a:t>→ le RNU demeure applicable (art. R. 111-2, R. 111. 14 et R. 111-27)</a:t>
            </a:r>
          </a:p>
          <a:p>
            <a:pPr marL="285750" indent="-285750">
              <a:buFontTx/>
              <a:buChar char="-"/>
            </a:pPr>
            <a:endParaRPr lang="fr-FR" sz="1800" dirty="0" smtClean="0"/>
          </a:p>
          <a:p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3152369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1528550" y="1517667"/>
            <a:ext cx="6946710" cy="1152128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5pPr>
            <a:lvl6pPr marL="609570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6pPr>
            <a:lvl7pPr marL="1219140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7pPr>
            <a:lvl8pPr marL="1828709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8pPr>
            <a:lvl9pPr marL="2438278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fr-FR" sz="2400" b="1" cap="small" dirty="0" smtClean="0">
                <a:latin typeface="+mn-lt"/>
              </a:rPr>
              <a:t>Projets photovoltaïques au sol : quelle planification ?</a:t>
            </a:r>
            <a:endParaRPr lang="fr-FR" sz="2400" b="1" cap="small" dirty="0">
              <a:latin typeface="+mn-lt"/>
            </a:endParaRPr>
          </a:p>
        </p:txBody>
      </p:sp>
      <p:sp>
        <p:nvSpPr>
          <p:cNvPr id="3" name="Sous-titre 2"/>
          <p:cNvSpPr txBox="1">
            <a:spLocks/>
          </p:cNvSpPr>
          <p:nvPr/>
        </p:nvSpPr>
        <p:spPr>
          <a:xfrm>
            <a:off x="1293492" y="2093731"/>
            <a:ext cx="8178053" cy="2592288"/>
          </a:xfrm>
          <a:prstGeom prst="rect">
            <a:avLst/>
          </a:prstGeom>
        </p:spPr>
        <p:txBody>
          <a:bodyPr>
            <a:noAutofit/>
          </a:bodyPr>
          <a:lstStyle>
            <a:lvl1pPr marL="457178" indent="-457178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50" indent="-38098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25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493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62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63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20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7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341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70C0"/>
              </a:buClr>
              <a:buFont typeface="Symbol" panose="05050102010706020507" pitchFamily="18" charset="2"/>
              <a:buChar char="·"/>
            </a:pPr>
            <a:r>
              <a:rPr lang="fr-FR" sz="2000" b="1" dirty="0" smtClean="0">
                <a:solidFill>
                  <a:srgbClr val="0091AA"/>
                </a:solidFill>
              </a:rPr>
              <a:t>Terrains non situés en zone U ou AU d’un PLU</a:t>
            </a:r>
          </a:p>
          <a:p>
            <a:pPr marL="285750" indent="-285750">
              <a:buFontTx/>
              <a:buChar char="-"/>
            </a:pPr>
            <a:r>
              <a:rPr lang="fr-FR" sz="1800" dirty="0" smtClean="0"/>
              <a:t>Admissibles à l’appel d’offres « centrales au sol » CRE </a:t>
            </a:r>
            <a:r>
              <a:rPr lang="fr-FR" sz="1800" b="1" dirty="0" smtClean="0"/>
              <a:t>si</a:t>
            </a:r>
          </a:p>
          <a:p>
            <a:pPr marL="285750" indent="-285750">
              <a:buFontTx/>
              <a:buChar char="-"/>
            </a:pPr>
            <a:endParaRPr lang="fr-FR" sz="1000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800" dirty="0"/>
              <a:t>Foncier dégradé (quelle que soit la règlementation d’urbanisme applicable)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fr-FR" sz="10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800" dirty="0"/>
              <a:t>Le projet est situé en zone N d’un PLU, </a:t>
            </a:r>
            <a:r>
              <a:rPr lang="fr-FR" sz="1800" i="1" dirty="0">
                <a:solidFill>
                  <a:schemeClr val="accent5">
                    <a:lumMod val="75000"/>
                  </a:schemeClr>
                </a:solidFill>
              </a:rPr>
              <a:t>à condition que cette zone autorise spécifiquement les « énergies renouvelables », le « solaire » ou le « photovoltaïque » ou dans une zone constructible d’une carte communale </a:t>
            </a:r>
            <a:r>
              <a:rPr lang="fr-FR" sz="1800" b="1" u="sng" dirty="0"/>
              <a:t>et </a:t>
            </a:r>
            <a:r>
              <a:rPr lang="fr-FR" sz="1800" dirty="0"/>
              <a:t>n’est pas situé en zone humide </a:t>
            </a:r>
            <a:r>
              <a:rPr lang="fr-FR" sz="1800" b="1" u="sng" dirty="0"/>
              <a:t>et</a:t>
            </a:r>
            <a:r>
              <a:rPr lang="fr-FR" sz="1800" dirty="0"/>
              <a:t> n’est pas soumis à autorisation de défrichement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fr-FR" sz="10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800" dirty="0"/>
              <a:t>Si ces conditions sont réunies, le projet peut </a:t>
            </a:r>
            <a:r>
              <a:rPr lang="fr-FR" sz="1800" b="1" dirty="0"/>
              <a:t>a fortiori </a:t>
            </a:r>
            <a:r>
              <a:rPr lang="fr-FR" sz="1800" dirty="0"/>
              <a:t>faire l’objet d’un </a:t>
            </a:r>
            <a:r>
              <a:rPr lang="fr-FR" sz="1800" b="1" dirty="0"/>
              <a:t>permis de construire </a:t>
            </a:r>
            <a:r>
              <a:rPr lang="fr-FR" sz="1800" dirty="0"/>
              <a:t>(sous réserve de l’application du RNU)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fr-FR" sz="1800" dirty="0" smtClean="0"/>
          </a:p>
          <a:p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10864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1528550" y="1517667"/>
            <a:ext cx="6946710" cy="1152128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5pPr>
            <a:lvl6pPr marL="609570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6pPr>
            <a:lvl7pPr marL="1219140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7pPr>
            <a:lvl8pPr marL="1828709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8pPr>
            <a:lvl9pPr marL="2438278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fr-FR" sz="2400" b="1" cap="small" dirty="0" smtClean="0">
                <a:latin typeface="+mn-lt"/>
              </a:rPr>
              <a:t>Projets photovoltaïques au sol : quelle planification ?</a:t>
            </a:r>
            <a:endParaRPr lang="fr-FR" sz="2400" b="1" cap="small" dirty="0">
              <a:latin typeface="+mn-lt"/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157471" y="2093731"/>
            <a:ext cx="7809108" cy="25922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91AA"/>
              </a:buClr>
              <a:buSzTx/>
              <a:buFont typeface="Symbol" panose="05050102010706020507" pitchFamily="18" charset="2"/>
              <a:buChar char="·"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1A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Quid des projets sur terrains agricoles (notamment en zones « A » dans les PLU) ?</a:t>
            </a: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Pas admissibles à l’appel d’offres « centrales au sol » CRE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fr-FR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Admissibles à l’appel d’offres « installations innovantes » (attention : définition restrictive)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fr-FR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Pour que le permis de construire puisse être délivré : application des critères fixés par la loi du 27 juillet 2010 de modernisation agricole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8841252"/>
      </p:ext>
    </p:extLst>
  </p:cSld>
  <p:clrMapOvr>
    <a:masterClrMapping/>
  </p:clrMapOvr>
</p:sld>
</file>

<file path=ppt/theme/theme1.xml><?xml version="1.0" encoding="utf-8"?>
<a:theme xmlns:a="http://schemas.openxmlformats.org/drawingml/2006/main" name="GROUPE - ORANG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6981</TotalTime>
  <Words>74</Words>
  <Application>Microsoft Office PowerPoint</Application>
  <PresentationFormat>Format A4 (210 x 297 mm)</PresentationFormat>
  <Paragraphs>37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Courier New</vt:lpstr>
      <vt:lpstr>Symbol</vt:lpstr>
      <vt:lpstr>Wingdings</vt:lpstr>
      <vt:lpstr>GROUPE - ORANGE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Charlene FICHOT</dc:creator>
  <cp:lastModifiedBy>elmerini valerie</cp:lastModifiedBy>
  <cp:revision>383</cp:revision>
  <cp:lastPrinted>2017-03-22T15:00:57Z</cp:lastPrinted>
  <dcterms:created xsi:type="dcterms:W3CDTF">2017-01-27T08:50:32Z</dcterms:created>
  <dcterms:modified xsi:type="dcterms:W3CDTF">2019-05-10T11:44:20Z</dcterms:modified>
</cp:coreProperties>
</file>