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sldIdLst>
    <p:sldId id="462" r:id="rId2"/>
    <p:sldId id="466" r:id="rId3"/>
    <p:sldId id="467" r:id="rId4"/>
    <p:sldId id="468" r:id="rId5"/>
    <p:sldId id="469" r:id="rId6"/>
    <p:sldId id="465" r:id="rId7"/>
    <p:sldId id="463" r:id="rId8"/>
    <p:sldId id="461" r:id="rId9"/>
    <p:sldId id="464" r:id="rId10"/>
  </p:sldIdLst>
  <p:sldSz cx="9906000" cy="6858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an BOUSQUIER" initials="YB" lastIdx="15" clrIdx="0">
    <p:extLst/>
  </p:cmAuthor>
  <p:cmAuthor id="2" name="Charlene FICHOT" initials="CF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91AA"/>
    <a:srgbClr val="FED417"/>
    <a:srgbClr val="707173"/>
    <a:srgbClr val="706F6F"/>
    <a:srgbClr val="81197F"/>
    <a:srgbClr val="F39B3B"/>
    <a:srgbClr val="FFD405"/>
    <a:srgbClr val="008ACD"/>
    <a:srgbClr val="E09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 autoAdjust="0"/>
  </p:normalViewPr>
  <p:slideViewPr>
    <p:cSldViewPr snapToGrid="0" showGuides="1">
      <p:cViewPr varScale="1">
        <p:scale>
          <a:sx n="72" d="100"/>
          <a:sy n="72" d="100"/>
        </p:scale>
        <p:origin x="1272" y="5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B88142F-0419-429F-B184-7D2D056F522A}" type="datetimeFigureOut">
              <a:rPr lang="fr-FR" smtClean="0"/>
              <a:t>14/05/2019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F29EAB-A032-4E05-9278-A4BFC2CDA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73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95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7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" y="101600"/>
            <a:ext cx="9831531" cy="12173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740"/>
            <a:ext cx="7488189" cy="9361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02" y="6348984"/>
            <a:ext cx="882334" cy="509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32" y="6441419"/>
            <a:ext cx="572393" cy="3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2">
            <a:extLst>
              <a:ext uri="{FF2B5EF4-FFF2-40B4-BE49-F238E27FC236}">
                <a16:creationId xmlns:a16="http://schemas.microsoft.com/office/drawing/2014/main" id="{A104795B-3E65-46AC-A28F-F02EC948FC30}"/>
              </a:ext>
            </a:extLst>
          </p:cNvPr>
          <p:cNvSpPr txBox="1"/>
          <p:nvPr/>
        </p:nvSpPr>
        <p:spPr>
          <a:xfrm>
            <a:off x="499407" y="2459504"/>
            <a:ext cx="86039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RETOUR D’EXPERIENCE SUR L’INSTALLATION DE PANNEAUX PHOTOVOLTAIQUES SUR LES TOITURES DE L’ENSEMBLE DES ECOLES DE LA CIOTAT-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CAP VERT ENERGIE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Pierre NICOLINI, </a:t>
            </a:r>
            <a:r>
              <a:rPr lang="fr-FR" dirty="0"/>
              <a:t>DGAS mairie de la Ciotat</a:t>
            </a:r>
          </a:p>
        </p:txBody>
      </p:sp>
    </p:spTree>
    <p:extLst>
      <p:ext uri="{BB962C8B-B14F-4D97-AF65-F5344CB8AC3E}">
        <p14:creationId xmlns:p14="http://schemas.microsoft.com/office/powerpoint/2010/main" val="318215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">
            <a:extLst>
              <a:ext uri="{FF2B5EF4-FFF2-40B4-BE49-F238E27FC236}">
                <a16:creationId xmlns:a16="http://schemas.microsoft.com/office/drawing/2014/main" id="{34098106-655B-4EA8-8327-F039D26C91E3}"/>
              </a:ext>
            </a:extLst>
          </p:cNvPr>
          <p:cNvGrpSpPr/>
          <p:nvPr/>
        </p:nvGrpSpPr>
        <p:grpSpPr>
          <a:xfrm>
            <a:off x="2926876" y="1404731"/>
            <a:ext cx="6137612" cy="4843742"/>
            <a:chOff x="-203199" y="-215900"/>
            <a:chExt cx="8654610" cy="7314270"/>
          </a:xfrm>
        </p:grpSpPr>
        <p:grpSp>
          <p:nvGrpSpPr>
            <p:cNvPr id="4" name="Capture d’écran 2019-05-13 à 09.51.30.png">
              <a:extLst>
                <a:ext uri="{FF2B5EF4-FFF2-40B4-BE49-F238E27FC236}">
                  <a16:creationId xmlns:a16="http://schemas.microsoft.com/office/drawing/2014/main" id="{75459274-F801-4C09-A70A-6AB730B81AC0}"/>
                </a:ext>
              </a:extLst>
            </p:cNvPr>
            <p:cNvGrpSpPr/>
            <p:nvPr/>
          </p:nvGrpSpPr>
          <p:grpSpPr>
            <a:xfrm>
              <a:off x="-203200" y="-215900"/>
              <a:ext cx="8654611" cy="7314271"/>
              <a:chOff x="0" y="0"/>
              <a:chExt cx="8654610" cy="7314270"/>
            </a:xfrm>
          </p:grpSpPr>
          <p:pic>
            <p:nvPicPr>
              <p:cNvPr id="14" name="Capture d’écran 2019-05-13 à 09.51.30.png" descr="Capture d’écran 2019-05-13 à 09.51.30.png">
                <a:extLst>
                  <a:ext uri="{FF2B5EF4-FFF2-40B4-BE49-F238E27FC236}">
                    <a16:creationId xmlns:a16="http://schemas.microsoft.com/office/drawing/2014/main" id="{B51A1007-48B0-428B-AF77-5363EDAC3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03200" y="215900"/>
                <a:ext cx="8248211" cy="688247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5" name="Capture d’écran 2019-05-13 à 09.51.30.png" descr="Capture d’écran 2019-05-13 à 09.51.30.png">
                <a:extLst>
                  <a:ext uri="{FF2B5EF4-FFF2-40B4-BE49-F238E27FC236}">
                    <a16:creationId xmlns:a16="http://schemas.microsoft.com/office/drawing/2014/main" id="{4F7408B9-83EB-4F5A-9554-EA3F582F5BED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8654611" cy="7314271"/>
              </a:xfrm>
              <a:prstGeom prst="rect">
                <a:avLst/>
              </a:prstGeom>
              <a:effectLst/>
            </p:spPr>
          </p:pic>
        </p:grpSp>
        <p:grpSp>
          <p:nvGrpSpPr>
            <p:cNvPr id="5" name="NOUVEAU LOGO LC 5x5.png">
              <a:extLst>
                <a:ext uri="{FF2B5EF4-FFF2-40B4-BE49-F238E27FC236}">
                  <a16:creationId xmlns:a16="http://schemas.microsoft.com/office/drawing/2014/main" id="{235D4D17-E138-4ECC-8A91-1990BB246310}"/>
                </a:ext>
              </a:extLst>
            </p:cNvPr>
            <p:cNvGrpSpPr/>
            <p:nvPr/>
          </p:nvGrpSpPr>
          <p:grpSpPr>
            <a:xfrm>
              <a:off x="6625477" y="5312054"/>
              <a:ext cx="1307053" cy="1387641"/>
              <a:chOff x="0" y="0"/>
              <a:chExt cx="1307051" cy="1387639"/>
            </a:xfrm>
          </p:grpSpPr>
          <p:pic>
            <p:nvPicPr>
              <p:cNvPr id="12" name="NOUVEAU LOGO LC 5x5.png" descr="NOUVEAU LOGO LC 5x5.png">
                <a:extLst>
                  <a:ext uri="{FF2B5EF4-FFF2-40B4-BE49-F238E27FC236}">
                    <a16:creationId xmlns:a16="http://schemas.microsoft.com/office/drawing/2014/main" id="{07E024E6-7335-49FD-B74B-4816F76E0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899"/>
                <a:ext cx="1053052" cy="105744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3" name="NOUVEAU LOGO LC 5x5.png" descr="NOUVEAU LOGO LC 5x5.png">
                <a:extLst>
                  <a:ext uri="{FF2B5EF4-FFF2-40B4-BE49-F238E27FC236}">
                    <a16:creationId xmlns:a16="http://schemas.microsoft.com/office/drawing/2014/main" id="{A8D08526-7959-4289-A4F5-4164839751FD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1307052" cy="1387641"/>
              </a:xfrm>
              <a:prstGeom prst="rect">
                <a:avLst/>
              </a:prstGeom>
              <a:effectLst/>
            </p:spPr>
          </p:pic>
        </p:grpSp>
        <p:pic>
          <p:nvPicPr>
            <p:cNvPr id="6" name="panneau solaire.png" descr="panneau solaire.png">
              <a:extLst>
                <a:ext uri="{FF2B5EF4-FFF2-40B4-BE49-F238E27FC236}">
                  <a16:creationId xmlns:a16="http://schemas.microsoft.com/office/drawing/2014/main" id="{6E8EE76D-C0F5-4766-9D1D-D3A732AAB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68858" y="2128326"/>
              <a:ext cx="593337" cy="539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panneau solaire.png" descr="panneau solaire.png">
              <a:extLst>
                <a:ext uri="{FF2B5EF4-FFF2-40B4-BE49-F238E27FC236}">
                  <a16:creationId xmlns:a16="http://schemas.microsoft.com/office/drawing/2014/main" id="{064F55CF-0857-4E4E-9903-118D5D80F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7036" y="3281289"/>
              <a:ext cx="593337" cy="539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panneau solaire.png" descr="panneau solaire.png">
              <a:extLst>
                <a:ext uri="{FF2B5EF4-FFF2-40B4-BE49-F238E27FC236}">
                  <a16:creationId xmlns:a16="http://schemas.microsoft.com/office/drawing/2014/main" id="{31805B66-4059-4D0C-A2FF-BE57E691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95593" y="1906339"/>
              <a:ext cx="593337" cy="539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anneau solaire.png" descr="panneau solaire.png">
              <a:extLst>
                <a:ext uri="{FF2B5EF4-FFF2-40B4-BE49-F238E27FC236}">
                  <a16:creationId xmlns:a16="http://schemas.microsoft.com/office/drawing/2014/main" id="{5DD27191-C04A-4FC7-9449-1477376CE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41847" y="3658538"/>
              <a:ext cx="593337" cy="539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nneau solaire.png" descr="panneau solaire.png">
              <a:extLst>
                <a:ext uri="{FF2B5EF4-FFF2-40B4-BE49-F238E27FC236}">
                  <a16:creationId xmlns:a16="http://schemas.microsoft.com/office/drawing/2014/main" id="{D626728A-4892-4492-9ED7-39CCB9201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72694" y="4145301"/>
              <a:ext cx="593337" cy="539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nneau solaire.png" descr="panneau solaire.png">
              <a:extLst>
                <a:ext uri="{FF2B5EF4-FFF2-40B4-BE49-F238E27FC236}">
                  <a16:creationId xmlns:a16="http://schemas.microsoft.com/office/drawing/2014/main" id="{71D230E5-75B1-41B6-A49D-9D38E422B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04700" y="598353"/>
              <a:ext cx="593337" cy="539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96B3827F-55DE-4ECF-85A5-FFC4C694414F}"/>
              </a:ext>
            </a:extLst>
          </p:cNvPr>
          <p:cNvSpPr txBox="1"/>
          <p:nvPr/>
        </p:nvSpPr>
        <p:spPr>
          <a:xfrm>
            <a:off x="558203" y="298864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écoles</a:t>
            </a:r>
          </a:p>
          <a:p>
            <a:r>
              <a:rPr lang="fr-FR" dirty="0"/>
              <a:t>1 COSEC (complexe sportif)</a:t>
            </a:r>
          </a:p>
        </p:txBody>
      </p:sp>
    </p:spTree>
    <p:extLst>
      <p:ext uri="{BB962C8B-B14F-4D97-AF65-F5344CB8AC3E}">
        <p14:creationId xmlns:p14="http://schemas.microsoft.com/office/powerpoint/2010/main" val="402070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96B3827F-55DE-4ECF-85A5-FFC4C694414F}"/>
              </a:ext>
            </a:extLst>
          </p:cNvPr>
          <p:cNvSpPr txBox="1"/>
          <p:nvPr/>
        </p:nvSpPr>
        <p:spPr>
          <a:xfrm>
            <a:off x="1275521" y="1874728"/>
            <a:ext cx="735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MONTAGE JURIDIQUE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E8BFD7B-C368-4F45-903B-94262395248A}"/>
              </a:ext>
            </a:extLst>
          </p:cNvPr>
          <p:cNvSpPr txBox="1"/>
          <p:nvPr/>
        </p:nvSpPr>
        <p:spPr>
          <a:xfrm>
            <a:off x="619538" y="1997839"/>
            <a:ext cx="7354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endParaRPr lang="fr-FR" sz="2800" dirty="0"/>
          </a:p>
          <a:p>
            <a:pPr>
              <a:defRPr b="1"/>
            </a:pPr>
            <a:r>
              <a:rPr lang="fr-FR" sz="2400" dirty="0"/>
              <a:t>CODP constitutives de droits réels</a:t>
            </a:r>
          </a:p>
          <a:p>
            <a:pPr>
              <a:defRPr b="1"/>
            </a:pPr>
            <a:r>
              <a:rPr lang="fr-FR" sz="2400" dirty="0"/>
              <a:t>Durée 20 ans</a:t>
            </a:r>
          </a:p>
          <a:p>
            <a:pPr>
              <a:defRPr b="1"/>
            </a:pPr>
            <a:r>
              <a:rPr lang="fr-FR" sz="2400" dirty="0"/>
              <a:t>Division en volume des bâtiments </a:t>
            </a:r>
          </a:p>
          <a:p>
            <a:pPr>
              <a:defRPr b="1"/>
            </a:pPr>
            <a:r>
              <a:rPr lang="fr-FR" sz="2400" dirty="0"/>
              <a:t>concernés</a:t>
            </a:r>
          </a:p>
          <a:p>
            <a:endParaRPr lang="fr-FR" sz="28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4701055-D0C7-44AF-A5A6-8E2BAA5F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37" b="27003"/>
          <a:stretch/>
        </p:blipFill>
        <p:spPr>
          <a:xfrm>
            <a:off x="5327374" y="2543732"/>
            <a:ext cx="4383863" cy="33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4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96B3827F-55DE-4ECF-85A5-FFC4C694414F}"/>
              </a:ext>
            </a:extLst>
          </p:cNvPr>
          <p:cNvSpPr txBox="1"/>
          <p:nvPr/>
        </p:nvSpPr>
        <p:spPr>
          <a:xfrm>
            <a:off x="1417983" y="2498265"/>
            <a:ext cx="73549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6031">
              <a:tabLst>
                <a:tab pos="825500" algn="l"/>
              </a:tabLst>
              <a:defRPr sz="3808" b="1">
                <a:effectLst>
                  <a:outerShdw blurRad="14224" dist="1422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fr-FR" sz="2800" dirty="0"/>
              <a:t>Réalisation de l’équipement PV</a:t>
            </a:r>
          </a:p>
          <a:p>
            <a:pPr algn="ctr" defTabSz="256031">
              <a:tabLst>
                <a:tab pos="825500" algn="l"/>
              </a:tabLst>
              <a:defRPr sz="3808" b="1">
                <a:effectLst>
                  <a:outerShdw blurRad="14224" dist="1422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fr-FR" sz="2800" dirty="0"/>
              <a:t>Exploitation de l’équipement PV</a:t>
            </a:r>
          </a:p>
          <a:p>
            <a:pPr algn="ctr" defTabSz="256031">
              <a:tabLst>
                <a:tab pos="825500" algn="l"/>
              </a:tabLst>
              <a:defRPr sz="3808" b="1">
                <a:effectLst>
                  <a:outerShdw blurRad="14224" dist="1422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fr-FR" sz="2800" dirty="0"/>
              <a:t>Entretien de la toiture dans la totalité de ses fonctions d’étanchéité (à l’exception des charpentes)</a:t>
            </a:r>
          </a:p>
          <a:p>
            <a:pPr algn="ctr" defTabSz="256031">
              <a:tabLst>
                <a:tab pos="825500" algn="l"/>
              </a:tabLst>
              <a:defRPr sz="3808" b="1">
                <a:effectLst>
                  <a:outerShdw blurRad="14224" dist="1422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fr-FR" sz="2800" dirty="0"/>
              <a:t>Garantie d’étanchéité  et prise en charge des conséquences liées aux défauts d’étanchéité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2F6561-BE82-42F3-B94A-16AEA2378782}"/>
              </a:ext>
            </a:extLst>
          </p:cNvPr>
          <p:cNvSpPr txBox="1"/>
          <p:nvPr/>
        </p:nvSpPr>
        <p:spPr>
          <a:xfrm>
            <a:off x="2888973" y="1716437"/>
            <a:ext cx="7354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OCCUPATION TEMPORAIRE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1710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A2F6561-BE82-42F3-B94A-16AEA2378782}"/>
              </a:ext>
            </a:extLst>
          </p:cNvPr>
          <p:cNvSpPr txBox="1"/>
          <p:nvPr/>
        </p:nvSpPr>
        <p:spPr>
          <a:xfrm>
            <a:off x="2888973" y="1716437"/>
            <a:ext cx="7354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REDEVANCE ANNUELLE</a:t>
            </a:r>
          </a:p>
          <a:p>
            <a:endParaRPr lang="fr-F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E0B43F-C2F8-48C0-BDCA-8C0D2720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2528696"/>
            <a:ext cx="8547652" cy="28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2">
            <a:extLst>
              <a:ext uri="{FF2B5EF4-FFF2-40B4-BE49-F238E27FC236}">
                <a16:creationId xmlns:a16="http://schemas.microsoft.com/office/drawing/2014/main" id="{A104795B-3E65-46AC-A28F-F02EC948FC30}"/>
              </a:ext>
            </a:extLst>
          </p:cNvPr>
          <p:cNvSpPr txBox="1"/>
          <p:nvPr/>
        </p:nvSpPr>
        <p:spPr>
          <a:xfrm>
            <a:off x="523242" y="2148719"/>
            <a:ext cx="8603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/>
              <a:t>Cap Vert Energie </a:t>
            </a:r>
            <a:r>
              <a:rPr lang="fr-FR" dirty="0"/>
              <a:t>a réalisé et exploite six centrales photovoltaïques, en toiture d’un complexe sportif et de cinq écoles de la Mairie de La Ciotat (13).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Ces centrales, d’une puissance cumulée de </a:t>
            </a:r>
            <a:r>
              <a:rPr lang="fr-FR" b="1" dirty="0"/>
              <a:t>530 kWc</a:t>
            </a:r>
            <a:r>
              <a:rPr lang="fr-FR" dirty="0"/>
              <a:t>, répondent aux objectifs de la mairie : - étanchéifier les toitures des six sites, </a:t>
            </a:r>
          </a:p>
          <a:p>
            <a:pPr algn="just"/>
            <a:r>
              <a:rPr lang="fr-FR" dirty="0"/>
              <a:t>- développer les énergies vertes sur la ville, </a:t>
            </a:r>
          </a:p>
          <a:p>
            <a:pPr algn="just"/>
            <a:r>
              <a:rPr lang="fr-FR" dirty="0"/>
              <a:t>- sensibiliser les élèves des écoles sur l’énergie renouvelable.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752418-3F2D-4277-B618-D88734594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76"/>
          <a:stretch/>
        </p:blipFill>
        <p:spPr>
          <a:xfrm>
            <a:off x="573582" y="4327400"/>
            <a:ext cx="8553646" cy="19034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FFF1A5A-FC94-4FC8-A363-7B787984F8D1}"/>
              </a:ext>
            </a:extLst>
          </p:cNvPr>
          <p:cNvSpPr txBox="1"/>
          <p:nvPr/>
        </p:nvSpPr>
        <p:spPr>
          <a:xfrm>
            <a:off x="1147756" y="1497961"/>
            <a:ext cx="735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OBJECTIFS REALISES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0962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DF4B4A-7968-4431-A2A4-CA669657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29" t="25977"/>
          <a:stretch/>
        </p:blipFill>
        <p:spPr>
          <a:xfrm>
            <a:off x="3949149" y="1835704"/>
            <a:ext cx="5685181" cy="426981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9607A5-ABC4-4DC1-98C8-6610BED6C847}"/>
              </a:ext>
            </a:extLst>
          </p:cNvPr>
          <p:cNvSpPr txBox="1"/>
          <p:nvPr/>
        </p:nvSpPr>
        <p:spPr>
          <a:xfrm>
            <a:off x="530087" y="1835704"/>
            <a:ext cx="34190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dirty="0"/>
              <a:t>Mise en service en 2013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dirty="0"/>
              <a:t>563 253 kWh/an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dirty="0"/>
              <a:t>consommation électrique annuelle de 470 habitants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dirty="0"/>
              <a:t>Economie de 50 tonnes de gaz à effet de serre par an.</a:t>
            </a:r>
          </a:p>
          <a:p>
            <a:pPr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fr-FR" sz="1600" kern="0" dirty="0"/>
          </a:p>
          <a:p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6372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CD3855-7E0E-4523-A0EB-9DB2A90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794"/>
            <a:ext cx="9906000" cy="50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2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56C0B02-0C0E-43E4-BA53-E60B3FCD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09" y="1412514"/>
            <a:ext cx="6406655" cy="48089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367970"/>
      </p:ext>
    </p:extLst>
  </p:cSld>
  <p:clrMapOvr>
    <a:masterClrMapping/>
  </p:clrMapOvr>
</p:sld>
</file>

<file path=ppt/theme/theme1.xml><?xml version="1.0" encoding="utf-8"?>
<a:theme xmlns:a="http://schemas.openxmlformats.org/drawingml/2006/main" name="GROUPE - ORANG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7060</TotalTime>
  <Words>169</Words>
  <Application>Microsoft Office PowerPoint</Application>
  <PresentationFormat>Format A4 (210 x 297 mm)</PresentationFormat>
  <Paragraphs>35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GROUPE - ORANGE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Charlene FICHOT</dc:creator>
  <cp:lastModifiedBy>Nathalie DUMAINE</cp:lastModifiedBy>
  <cp:revision>392</cp:revision>
  <cp:lastPrinted>2017-03-22T15:00:57Z</cp:lastPrinted>
  <dcterms:created xsi:type="dcterms:W3CDTF">2017-01-27T08:50:32Z</dcterms:created>
  <dcterms:modified xsi:type="dcterms:W3CDTF">2019-05-14T10:50:04Z</dcterms:modified>
</cp:coreProperties>
</file>