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1"/>
  </p:notesMasterIdLst>
  <p:sldIdLst>
    <p:sldId id="461" r:id="rId2"/>
    <p:sldId id="462" r:id="rId3"/>
    <p:sldId id="463" r:id="rId4"/>
    <p:sldId id="464" r:id="rId5"/>
    <p:sldId id="465" r:id="rId6"/>
    <p:sldId id="466" r:id="rId7"/>
    <p:sldId id="467" r:id="rId8"/>
    <p:sldId id="468" r:id="rId9"/>
    <p:sldId id="469" r:id="rId10"/>
  </p:sldIdLst>
  <p:sldSz cx="9906000" cy="6858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an BOUSQUIER" initials="YB" lastIdx="15" clrIdx="0"/>
  <p:cmAuthor id="2" name="Charlene FICHOT" initials="CF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91AA"/>
    <a:srgbClr val="FED417"/>
    <a:srgbClr val="707173"/>
    <a:srgbClr val="706F6F"/>
    <a:srgbClr val="81197F"/>
    <a:srgbClr val="F39B3B"/>
    <a:srgbClr val="FFD405"/>
    <a:srgbClr val="008ACD"/>
    <a:srgbClr val="E09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 autoAdjust="0"/>
  </p:normalViewPr>
  <p:slideViewPr>
    <p:cSldViewPr snapToGrid="0" showGuides="1">
      <p:cViewPr varScale="1">
        <p:scale>
          <a:sx n="131" d="100"/>
          <a:sy n="131" d="100"/>
        </p:scale>
        <p:origin x="1504" y="184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B88142F-0419-429F-B184-7D2D056F522A}" type="datetimeFigureOut">
              <a:rPr lang="fr-FR" smtClean="0"/>
              <a:t>09/09/2019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7F29EAB-A032-4E05-9278-A4BFC2CDA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73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95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27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68" y="101600"/>
            <a:ext cx="9831531" cy="12173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86740"/>
            <a:ext cx="7488189" cy="9361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802" y="6348984"/>
            <a:ext cx="882334" cy="5090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832" y="6441419"/>
            <a:ext cx="572393" cy="3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5A4AE4A6-77A8-4B20-8A99-00A59131A76E}"/>
              </a:ext>
            </a:extLst>
          </p:cNvPr>
          <p:cNvSpPr txBox="1">
            <a:spLocks/>
          </p:cNvSpPr>
          <p:nvPr/>
        </p:nvSpPr>
        <p:spPr>
          <a:xfrm>
            <a:off x="148041" y="1346939"/>
            <a:ext cx="9757959" cy="1676733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36000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fr-FR" sz="3200" b="1" kern="1200" cap="small" baseline="0" dirty="0">
                <a:solidFill>
                  <a:srgbClr val="83B8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5pPr>
            <a:lvl6pPr marL="609570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6pPr>
            <a:lvl7pPr marL="1219140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7pPr>
            <a:lvl8pPr marL="182870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8pPr>
            <a:lvl9pPr marL="2438278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fr-FR" sz="3600" cap="none" dirty="0">
                <a:solidFill>
                  <a:srgbClr val="706F6F"/>
                </a:solidFill>
              </a:rPr>
              <a:t>Présentation du projet de centrale solaire au sol</a:t>
            </a:r>
          </a:p>
          <a:p>
            <a:pPr eaLnBrk="1" hangingPunct="1">
              <a:defRPr/>
            </a:pPr>
            <a:r>
              <a:rPr lang="fr-FR" sz="3600" cap="none" dirty="0">
                <a:solidFill>
                  <a:srgbClr val="706F6F"/>
                </a:solidFill>
              </a:rPr>
              <a:t>sur le site de Grans (13)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411" y="3401328"/>
            <a:ext cx="3318015" cy="16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2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06588" y="1435934"/>
            <a:ext cx="8310856" cy="4935202"/>
            <a:chOff x="-696752" y="-22571"/>
            <a:chExt cx="10503258" cy="6602664"/>
          </a:xfrm>
        </p:grpSpPr>
        <p:sp>
          <p:nvSpPr>
            <p:cNvPr id="12" name="ZoneTexte 69">
              <a:extLst>
                <a:ext uri="{FF2B5EF4-FFF2-40B4-BE49-F238E27FC236}">
                  <a16:creationId xmlns:a16="http://schemas.microsoft.com/office/drawing/2014/main" id="{87B038C0-C830-4FFC-9F7C-A8814E370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96752" y="-22571"/>
              <a:ext cx="8723867" cy="699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1915" tIns="60957" rIns="121915" bIns="60957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2600" b="1" dirty="0">
                  <a:solidFill>
                    <a:srgbClr val="706F6F"/>
                  </a:solidFill>
                  <a:latin typeface="Calibri" panose="020F0502020204030204" pitchFamily="34" charset="0"/>
                </a:rPr>
                <a:t>Situation géographique</a:t>
              </a:r>
            </a:p>
          </p:txBody>
        </p: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5495" y="588032"/>
              <a:ext cx="7421011" cy="59920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4" name="Ellipse 13"/>
            <p:cNvSpPr/>
            <p:nvPr/>
          </p:nvSpPr>
          <p:spPr>
            <a:xfrm rot="448145">
              <a:off x="2584616" y="671086"/>
              <a:ext cx="1024926" cy="977045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9796" y="1944709"/>
              <a:ext cx="2116733" cy="135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00B050"/>
                  </a:solidFill>
                </a:rPr>
                <a:t>Ancienne décharge de Canebières </a:t>
              </a:r>
            </a:p>
          </p:txBody>
        </p:sp>
        <p:cxnSp>
          <p:nvCxnSpPr>
            <p:cNvPr id="16" name="Connecteur droit 15"/>
            <p:cNvCxnSpPr>
              <a:stCxn id="15" idx="0"/>
              <a:endCxn id="14" idx="3"/>
            </p:cNvCxnSpPr>
            <p:nvPr/>
          </p:nvCxnSpPr>
          <p:spPr>
            <a:xfrm flipV="1">
              <a:off x="1118163" y="1452249"/>
              <a:ext cx="1577206" cy="49246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3044" y="5580727"/>
              <a:ext cx="596685" cy="661987"/>
            </a:xfrm>
            <a:prstGeom prst="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" y="5761449"/>
            <a:ext cx="1223209" cy="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7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96" y="2195938"/>
            <a:ext cx="107173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7D00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2003 : le site de la décharge de « Canebières » ferme ses portes</a:t>
            </a:r>
          </a:p>
          <a:p>
            <a:pPr marL="285750" indent="-285750" algn="just">
              <a:spcAft>
                <a:spcPts val="600"/>
              </a:spcAft>
              <a:buClr>
                <a:srgbClr val="EF7D00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Février 2009 : Étude de réhabilitation TERRA SOL préconisant l’implantation de </a:t>
            </a:r>
          </a:p>
          <a:p>
            <a:pPr algn="just">
              <a:spcAft>
                <a:spcPts val="600"/>
              </a:spcAft>
              <a:buClr>
                <a:srgbClr val="EF7D00"/>
              </a:buClr>
            </a:pPr>
            <a:r>
              <a:rPr lang="fr-FR" sz="2000" dirty="0"/>
              <a:t>panneaux PV au sol</a:t>
            </a:r>
          </a:p>
          <a:p>
            <a:pPr marL="285750" indent="-285750" algn="just">
              <a:spcAft>
                <a:spcPts val="600"/>
              </a:spcAft>
              <a:buClr>
                <a:srgbClr val="EF7D00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Décembre 2011 : le PLU approuvé intègre la faisabilité de création d’une centrale PV</a:t>
            </a:r>
          </a:p>
          <a:p>
            <a:pPr marL="285750" indent="-285750" algn="just">
              <a:spcAft>
                <a:spcPts val="600"/>
              </a:spcAft>
              <a:buClr>
                <a:srgbClr val="EF7D00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Janvier 2014 : Appel à projet lancé par la mairie de Grans</a:t>
            </a:r>
          </a:p>
          <a:p>
            <a:pPr marL="285750" indent="-285750" algn="just">
              <a:spcAft>
                <a:spcPts val="600"/>
              </a:spcAft>
              <a:buClr>
                <a:srgbClr val="EF7D00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25 septembre 2014 : Appel à projet remporté par Quadran</a:t>
            </a:r>
          </a:p>
          <a:p>
            <a:pPr marL="285750" indent="-285750" algn="just">
              <a:spcAft>
                <a:spcPts val="600"/>
              </a:spcAft>
              <a:buClr>
                <a:srgbClr val="EF7D00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16 janvier 2017 : Dépôt du Permis de construire</a:t>
            </a:r>
          </a:p>
          <a:p>
            <a:pPr marL="285750" indent="-285750" algn="just">
              <a:spcAft>
                <a:spcPts val="600"/>
              </a:spcAft>
              <a:buClr>
                <a:srgbClr val="EF7D00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29 novembre 2017 : Permis de construire accordé </a:t>
            </a:r>
          </a:p>
          <a:p>
            <a:pPr marL="285750" indent="-285750" algn="just">
              <a:spcAft>
                <a:spcPts val="600"/>
              </a:spcAft>
              <a:buClr>
                <a:srgbClr val="EF7D00"/>
              </a:buClr>
              <a:buFont typeface="Wingdings" panose="05000000000000000000" pitchFamily="2" charset="2"/>
              <a:buChar char="Ø"/>
            </a:pPr>
            <a:r>
              <a:rPr lang="fr-FR" sz="2000" dirty="0"/>
              <a:t>07 aout 2018 : Lauréat à l’appel d’offre de la CRE</a:t>
            </a:r>
          </a:p>
        </p:txBody>
      </p:sp>
      <p:sp>
        <p:nvSpPr>
          <p:cNvPr id="3" name="ZoneTexte 69">
            <a:extLst>
              <a:ext uri="{FF2B5EF4-FFF2-40B4-BE49-F238E27FC236}">
                <a16:creationId xmlns:a16="http://schemas.microsoft.com/office/drawing/2014/main" id="{87B038C0-C830-4FFC-9F7C-A8814E37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396" y="1507242"/>
            <a:ext cx="5235430" cy="523214"/>
          </a:xfrm>
          <a:prstGeom prst="rect">
            <a:avLst/>
          </a:prstGeom>
          <a:noFill/>
          <a:ln>
            <a:noFill/>
          </a:ln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00" b="1" dirty="0">
                <a:solidFill>
                  <a:srgbClr val="706F6F"/>
                </a:solidFill>
                <a:latin typeface="Calibri" panose="020F0502020204030204" pitchFamily="34" charset="0"/>
              </a:rPr>
              <a:t>Historique du projet photovoltaïque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" y="5761449"/>
            <a:ext cx="1223209" cy="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0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929" y="1331656"/>
            <a:ext cx="6548166" cy="499853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69">
            <a:extLst>
              <a:ext uri="{FF2B5EF4-FFF2-40B4-BE49-F238E27FC236}">
                <a16:creationId xmlns:a16="http://schemas.microsoft.com/office/drawing/2014/main" id="{87B038C0-C830-4FFC-9F7C-A8814E37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79947"/>
            <a:ext cx="2290115" cy="523214"/>
          </a:xfrm>
          <a:prstGeom prst="rect">
            <a:avLst/>
          </a:prstGeom>
          <a:noFill/>
          <a:ln>
            <a:noFill/>
          </a:ln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00" b="1" dirty="0">
                <a:solidFill>
                  <a:srgbClr val="706F6F"/>
                </a:solidFill>
                <a:latin typeface="Calibri" panose="020F0502020204030204" pitchFamily="34" charset="0"/>
              </a:rPr>
              <a:t>Implantation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" y="5761449"/>
            <a:ext cx="1223209" cy="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8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368490" y="1657087"/>
            <a:ext cx="9937855" cy="4557825"/>
            <a:chOff x="793076" y="1551970"/>
            <a:chExt cx="10710070" cy="4553989"/>
          </a:xfrm>
        </p:grpSpPr>
        <p:grpSp>
          <p:nvGrpSpPr>
            <p:cNvPr id="29" name="Groupe 28"/>
            <p:cNvGrpSpPr/>
            <p:nvPr/>
          </p:nvGrpSpPr>
          <p:grpSpPr>
            <a:xfrm>
              <a:off x="1157828" y="1831745"/>
              <a:ext cx="3640165" cy="848933"/>
              <a:chOff x="1271886" y="5510064"/>
              <a:chExt cx="3273498" cy="848933"/>
            </a:xfrm>
          </p:grpSpPr>
          <p:pic>
            <p:nvPicPr>
              <p:cNvPr id="50" name="Picture 12" descr="https://cdn2.iconfinder.com/data/icons/windows-8-metro-style/256/surface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1886" y="5510064"/>
                <a:ext cx="1044841" cy="8489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ZoneTexte 50"/>
              <p:cNvSpPr txBox="1"/>
              <p:nvPr/>
            </p:nvSpPr>
            <p:spPr>
              <a:xfrm>
                <a:off x="2547408" y="5690919"/>
                <a:ext cx="1997976" cy="645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2,4 hectares</a:t>
                </a:r>
              </a:p>
              <a:p>
                <a:pPr algn="ctr"/>
                <a:r>
                  <a:rPr lang="fr-FR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surface exploitable</a:t>
                </a:r>
                <a:endParaRPr lang="fr-FR" b="1" cap="smal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0" name="Rectangle à coins arrondis 29"/>
            <p:cNvSpPr/>
            <p:nvPr/>
          </p:nvSpPr>
          <p:spPr>
            <a:xfrm>
              <a:off x="5911086" y="1644725"/>
              <a:ext cx="73626" cy="1222972"/>
            </a:xfrm>
            <a:prstGeom prst="roundRect">
              <a:avLst/>
            </a:prstGeom>
            <a:solidFill>
              <a:srgbClr val="EC6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à coins arrondis 30"/>
            <p:cNvSpPr/>
            <p:nvPr/>
          </p:nvSpPr>
          <p:spPr>
            <a:xfrm>
              <a:off x="806577" y="4882989"/>
              <a:ext cx="73626" cy="1222970"/>
            </a:xfrm>
            <a:prstGeom prst="roundRect">
              <a:avLst/>
            </a:prstGeom>
            <a:solidFill>
              <a:srgbClr val="EC6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à coins arrondis 31"/>
            <p:cNvSpPr/>
            <p:nvPr/>
          </p:nvSpPr>
          <p:spPr>
            <a:xfrm>
              <a:off x="793076" y="1648162"/>
              <a:ext cx="73626" cy="1222972"/>
            </a:xfrm>
            <a:prstGeom prst="roundRect">
              <a:avLst/>
            </a:prstGeom>
            <a:solidFill>
              <a:srgbClr val="EC6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EF7D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4687" y="4958551"/>
              <a:ext cx="544842" cy="1024687"/>
            </a:xfrm>
            <a:prstGeom prst="rect">
              <a:avLst/>
            </a:prstGeom>
          </p:spPr>
        </p:pic>
        <p:sp>
          <p:nvSpPr>
            <p:cNvPr id="34" name="ZoneTexte 33"/>
            <p:cNvSpPr txBox="1"/>
            <p:nvPr/>
          </p:nvSpPr>
          <p:spPr>
            <a:xfrm>
              <a:off x="2079512" y="4906638"/>
              <a:ext cx="3032799" cy="119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cap="small" dirty="0">
                  <a:latin typeface="Calibri" panose="020F0502020204030204" pitchFamily="34" charset="0"/>
                  <a:cs typeface="Calibri" panose="020F0502020204030204" pitchFamily="34" charset="0"/>
                </a:rPr>
                <a:t>1 257 kW</a:t>
              </a:r>
              <a:r>
                <a:rPr lang="fr-FR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  <a:p>
              <a:pPr algn="ctr"/>
              <a:r>
                <a:rPr lang="fr-FR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puissance installée</a:t>
              </a:r>
            </a:p>
            <a:p>
              <a:pPr algn="ctr"/>
              <a:r>
                <a:rPr lang="fr-FR" b="1" cap="small" dirty="0">
                  <a:latin typeface="Calibri" panose="020F0502020204030204" pitchFamily="34" charset="0"/>
                  <a:cs typeface="Calibri" panose="020F0502020204030204" pitchFamily="34" charset="0"/>
                </a:rPr>
                <a:t> 1 810 </a:t>
              </a:r>
              <a:r>
                <a:rPr lang="fr-FR" b="1" cap="small" dirty="0" err="1">
                  <a:latin typeface="Calibri" panose="020F0502020204030204" pitchFamily="34" charset="0"/>
                  <a:cs typeface="Calibri" panose="020F0502020204030204" pitchFamily="34" charset="0"/>
                </a:rPr>
                <a:t>MW</a:t>
              </a:r>
              <a:r>
                <a:rPr lang="fr-FR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fr-FR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/an</a:t>
              </a:r>
            </a:p>
            <a:p>
              <a:pPr algn="ctr"/>
              <a:r>
                <a:rPr lang="fr-FR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productible estimé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0134" y="1770236"/>
              <a:ext cx="818090" cy="971950"/>
            </a:xfrm>
            <a:prstGeom prst="rect">
              <a:avLst/>
            </a:prstGeom>
          </p:spPr>
        </p:pic>
        <p:grpSp>
          <p:nvGrpSpPr>
            <p:cNvPr id="36" name="Groupe 35"/>
            <p:cNvGrpSpPr/>
            <p:nvPr/>
          </p:nvGrpSpPr>
          <p:grpSpPr>
            <a:xfrm>
              <a:off x="7362723" y="1551970"/>
              <a:ext cx="3428096" cy="1584901"/>
              <a:chOff x="1311609" y="1458585"/>
              <a:chExt cx="4724984" cy="1584901"/>
            </a:xfrm>
          </p:grpSpPr>
          <p:sp>
            <p:nvSpPr>
              <p:cNvPr id="48" name="ZoneTexte 47"/>
              <p:cNvSpPr txBox="1"/>
              <p:nvPr/>
            </p:nvSpPr>
            <p:spPr>
              <a:xfrm>
                <a:off x="1311610" y="1458585"/>
                <a:ext cx="4568132" cy="615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cap="small" dirty="0">
                    <a:latin typeface="Calibri" panose="020F0502020204030204" pitchFamily="34" charset="0"/>
                    <a:cs typeface="Calibri" panose="020F0502020204030204" pitchFamily="34" charset="0"/>
                  </a:rPr>
                  <a:t>614</a:t>
                </a:r>
              </a:p>
              <a:p>
                <a:pPr algn="ctr"/>
                <a:r>
                  <a:rPr lang="fr-FR" sz="1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Economies de CO</a:t>
                </a:r>
                <a:r>
                  <a:rPr lang="fr-FR" sz="1600" baseline="-25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fr-FR" sz="1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en tonnes/an</a:t>
                </a:r>
                <a:r>
                  <a:rPr lang="fr-FR" sz="1600" cap="small" dirty="0"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1311609" y="2182436"/>
                <a:ext cx="4724984" cy="861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cap="small" dirty="0">
                    <a:latin typeface="Calibri" panose="020F0502020204030204" pitchFamily="34" charset="0"/>
                    <a:cs typeface="Calibri" panose="020F0502020204030204" pitchFamily="34" charset="0"/>
                  </a:rPr>
                  <a:t>1 542</a:t>
                </a:r>
              </a:p>
              <a:p>
                <a:pPr algn="ctr"/>
                <a:r>
                  <a:rPr lang="fr-FR" sz="16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Equivalent nombre d’habitants, consommation spécifique</a:t>
                </a:r>
                <a:r>
                  <a:rPr lang="fr-FR" sz="1600" cap="small" dirty="0">
                    <a:latin typeface="Calibri" panose="020F0502020204030204" pitchFamily="34" charset="0"/>
                    <a:cs typeface="Calibri" panose="020F0502020204030204" pitchFamily="34" charset="0"/>
                  </a:rPr>
                  <a:t>*</a:t>
                </a:r>
              </a:p>
            </p:txBody>
          </p:sp>
        </p:grpSp>
        <p:sp>
          <p:nvSpPr>
            <p:cNvPr id="37" name="Rectangle à coins arrondis 36"/>
            <p:cNvSpPr/>
            <p:nvPr/>
          </p:nvSpPr>
          <p:spPr>
            <a:xfrm flipH="1">
              <a:off x="5911086" y="4853103"/>
              <a:ext cx="79245" cy="1222970"/>
            </a:xfrm>
            <a:prstGeom prst="roundRect">
              <a:avLst/>
            </a:prstGeom>
            <a:solidFill>
              <a:srgbClr val="EC6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6262559" y="4913602"/>
              <a:ext cx="4809134" cy="1118595"/>
              <a:chOff x="6128718" y="782863"/>
              <a:chExt cx="4809134" cy="1118595"/>
            </a:xfrm>
          </p:grpSpPr>
          <p:pic>
            <p:nvPicPr>
              <p:cNvPr id="46" name="Picture 10" descr="http://simpleicon.com/wp-content/uploads/clock-time-1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8718" y="872470"/>
                <a:ext cx="703501" cy="701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ZoneTexte 46"/>
              <p:cNvSpPr txBox="1"/>
              <p:nvPr/>
            </p:nvSpPr>
            <p:spPr>
              <a:xfrm>
                <a:off x="6971566" y="782863"/>
                <a:ext cx="3966286" cy="1118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Bail Emphytéotique de </a:t>
                </a:r>
                <a:r>
                  <a:rPr lang="fr-FR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ans</a:t>
                </a:r>
              </a:p>
              <a:p>
                <a:pPr algn="ctr"/>
                <a:r>
                  <a:rPr lang="fr-FR" sz="1625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Exploitation et maintenance de la centrale pendant la durée du contrat. Plusieurs possibilités en fin de contrat.</a:t>
                </a:r>
                <a:endParaRPr lang="fr-FR" sz="2800" cap="small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Rectangle à coins arrondis 38"/>
            <p:cNvSpPr/>
            <p:nvPr/>
          </p:nvSpPr>
          <p:spPr>
            <a:xfrm>
              <a:off x="793076" y="3198643"/>
              <a:ext cx="73626" cy="1222353"/>
            </a:xfrm>
            <a:prstGeom prst="roundRect">
              <a:avLst/>
            </a:prstGeom>
            <a:solidFill>
              <a:srgbClr val="EC6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2145852" y="3252999"/>
              <a:ext cx="3193300" cy="92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Calibri" panose="020F0502020204030204" pitchFamily="34" charset="0"/>
                  <a:cs typeface="Calibri" panose="020F0502020204030204" pitchFamily="34" charset="0"/>
                </a:rPr>
                <a:t>Nombre de tables : </a:t>
              </a:r>
              <a:r>
                <a:rPr lang="fr-FR" b="1" dirty="0">
                  <a:latin typeface="Calibri" panose="020F0502020204030204" pitchFamily="34" charset="0"/>
                  <a:cs typeface="Calibri" panose="020F0502020204030204" pitchFamily="34" charset="0"/>
                </a:rPr>
                <a:t>147</a:t>
              </a:r>
            </a:p>
            <a:p>
              <a:pPr algn="ctr"/>
              <a:r>
                <a:rPr lang="fr-FR" dirty="0">
                  <a:latin typeface="Calibri" panose="020F0502020204030204" pitchFamily="34" charset="0"/>
                  <a:cs typeface="Calibri" panose="020F0502020204030204" pitchFamily="34" charset="0"/>
                </a:rPr>
                <a:t>Ensoleillement estimé </a:t>
              </a:r>
            </a:p>
            <a:p>
              <a:pPr algn="ctr"/>
              <a:r>
                <a:rPr lang="fr-FR" b="1" dirty="0">
                  <a:latin typeface="Calibri" panose="020F0502020204030204" pitchFamily="34" charset="0"/>
                  <a:cs typeface="Calibri" panose="020F0502020204030204" pitchFamily="34" charset="0"/>
                </a:rPr>
                <a:t>1 457 h/an</a:t>
              </a:r>
            </a:p>
          </p:txBody>
        </p:sp>
        <p:pic>
          <p:nvPicPr>
            <p:cNvPr id="41" name="Picture 6" descr="https://mvistatic.com/design/images/meteo/pictos/P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944" y="3164619"/>
              <a:ext cx="1072908" cy="1090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oupe 41"/>
            <p:cNvGrpSpPr/>
            <p:nvPr/>
          </p:nvGrpSpPr>
          <p:grpSpPr>
            <a:xfrm>
              <a:off x="6280133" y="3198640"/>
              <a:ext cx="5223013" cy="1276201"/>
              <a:chOff x="6500225" y="2634956"/>
              <a:chExt cx="5171718" cy="1276201"/>
            </a:xfrm>
          </p:grpSpPr>
          <p:pic>
            <p:nvPicPr>
              <p:cNvPr id="44" name="Picture 14" descr="http://www.iconsdb.com/icons/preview/black/euro-xxl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0225" y="2921136"/>
                <a:ext cx="636090" cy="603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45F262E-650C-4FF8-9A9D-4725ACEB9845}"/>
                  </a:ext>
                </a:extLst>
              </p:cNvPr>
              <p:cNvSpPr/>
              <p:nvPr/>
            </p:nvSpPr>
            <p:spPr>
              <a:xfrm>
                <a:off x="7514497" y="2634956"/>
                <a:ext cx="4157446" cy="1276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282575" defTabSz="990576">
                  <a:buClr>
                    <a:srgbClr val="E0773C"/>
                  </a:buClr>
                  <a:buSzPct val="80000"/>
                  <a:buFont typeface="Wingdings" panose="05000000000000000000" pitchFamily="2" charset="2"/>
                  <a:buChar char="v"/>
                  <a:defRPr/>
                </a:pPr>
                <a:r>
                  <a:rPr lang="fr-FR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Loyer total :  10 000 €/an</a:t>
                </a:r>
              </a:p>
              <a:p>
                <a:pPr marL="174625" lvl="1" defTabSz="990576">
                  <a:buClr>
                    <a:srgbClr val="E0773C"/>
                  </a:buClr>
                  <a:buSzPct val="80000"/>
                  <a:defRPr/>
                </a:pPr>
                <a:r>
                  <a:rPr lang="fr-FR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Commune : 5 000 €/an</a:t>
                </a:r>
              </a:p>
              <a:p>
                <a:pPr marL="174625" lvl="1" defTabSz="990576">
                  <a:buClr>
                    <a:srgbClr val="E0773C"/>
                  </a:buClr>
                  <a:buSzPct val="80000"/>
                  <a:defRPr/>
                </a:pPr>
                <a:r>
                  <a:rPr lang="fr-FR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M. PAGANI : 5 000 €/an </a:t>
                </a:r>
              </a:p>
              <a:p>
                <a:pPr marL="174625" indent="-457200" defTabSz="990576">
                  <a:spcBef>
                    <a:spcPts val="600"/>
                  </a:spcBef>
                  <a:buClr>
                    <a:srgbClr val="E0773C"/>
                  </a:buClr>
                  <a:buSzPct val="80000"/>
                  <a:buFont typeface="Wingdings" panose="05000000000000000000" pitchFamily="2" charset="2"/>
                  <a:buChar char="Ø"/>
                  <a:defRPr/>
                </a:pPr>
                <a:r>
                  <a:rPr lang="fr-FR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Soit 7 955 €/MWc/an</a:t>
                </a:r>
              </a:p>
            </p:txBody>
          </p:sp>
        </p:grpSp>
        <p:sp>
          <p:nvSpPr>
            <p:cNvPr id="43" name="Rectangle à coins arrondis 42"/>
            <p:cNvSpPr/>
            <p:nvPr/>
          </p:nvSpPr>
          <p:spPr>
            <a:xfrm>
              <a:off x="5914190" y="3182439"/>
              <a:ext cx="73626" cy="1222972"/>
            </a:xfrm>
            <a:prstGeom prst="roundRect">
              <a:avLst/>
            </a:prstGeom>
            <a:solidFill>
              <a:srgbClr val="EC6A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ZoneTexte 69">
            <a:extLst>
              <a:ext uri="{FF2B5EF4-FFF2-40B4-BE49-F238E27FC236}">
                <a16:creationId xmlns:a16="http://schemas.microsoft.com/office/drawing/2014/main" id="{87B038C0-C830-4FFC-9F7C-A8814E37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72" y="1194198"/>
            <a:ext cx="2751864" cy="523214"/>
          </a:xfrm>
          <a:prstGeom prst="rect">
            <a:avLst/>
          </a:prstGeom>
          <a:noFill/>
          <a:ln>
            <a:noFill/>
          </a:ln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00" b="1" dirty="0">
                <a:solidFill>
                  <a:srgbClr val="706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Résumé du projet</a:t>
            </a:r>
          </a:p>
        </p:txBody>
      </p:sp>
    </p:spTree>
    <p:extLst>
      <p:ext uri="{BB962C8B-B14F-4D97-AF65-F5344CB8AC3E}">
        <p14:creationId xmlns:p14="http://schemas.microsoft.com/office/powerpoint/2010/main" val="39676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14260"/>
              </p:ext>
            </p:extLst>
          </p:nvPr>
        </p:nvGraphicFramePr>
        <p:xfrm>
          <a:off x="1323833" y="1637730"/>
          <a:ext cx="8340000" cy="4653059"/>
        </p:xfrm>
        <a:graphic>
          <a:graphicData uri="http://schemas.openxmlformats.org/drawingml/2006/table">
            <a:tbl>
              <a:tblPr/>
              <a:tblGrid>
                <a:gridCol w="316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44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3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6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89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15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63939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Répartition des recettes fiscales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49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Calculs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effectLst/>
                          <a:latin typeface="Calibri" panose="020F0502020204030204" pitchFamily="34" charset="0"/>
                        </a:rPr>
                        <a:t>Région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effectLst/>
                          <a:latin typeface="Calibri" panose="020F0502020204030204" pitchFamily="34" charset="0"/>
                        </a:rPr>
                        <a:t>Département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effectLst/>
                          <a:latin typeface="Calibri" panose="020F0502020204030204" pitchFamily="34" charset="0"/>
                        </a:rPr>
                        <a:t>Commune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effectLst/>
                          <a:latin typeface="Calibri" panose="020F0502020204030204" pitchFamily="34" charset="0"/>
                        </a:rPr>
                        <a:t>EPCI à fiscalité professionnelle unique (FPU)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993366"/>
                          </a:solidFill>
                          <a:effectLst/>
                          <a:latin typeface="Calibri" panose="020F0502020204030204" pitchFamily="34" charset="0"/>
                        </a:rPr>
                        <a:t>Tx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993366"/>
                          </a:solidFill>
                          <a:effectLst/>
                          <a:latin typeface="Calibri" panose="020F0502020204030204" pitchFamily="34" charset="0"/>
                        </a:rPr>
                        <a:t>Tx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993366"/>
                          </a:solidFill>
                          <a:effectLst/>
                          <a:latin typeface="Calibri" panose="020F0502020204030204" pitchFamily="34" charset="0"/>
                        </a:rPr>
                        <a:t>Tx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993366"/>
                          </a:solidFill>
                          <a:effectLst/>
                          <a:latin typeface="Calibri" panose="020F0502020204030204" pitchFamily="34" charset="0"/>
                        </a:rPr>
                        <a:t>Tx (%)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CFE (Contribution Foncière des Entreprises)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1 141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100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1 141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CVAE ( Contribution sur la Valeur Ajoutée des Entreprises)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1 863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      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932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23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429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27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503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IFER (Impôts forfaitaire sur les Entreprises de Réseaux)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9 501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4 751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     -  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50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4 751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Taxe foncière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38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211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62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                    340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0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200"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Total recettes fiscales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13141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effectLst/>
                          <a:latin typeface="Calibri" panose="020F0502020204030204" pitchFamily="34" charset="0"/>
                        </a:rPr>
                        <a:t>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>
                          <a:effectLst/>
                          <a:latin typeface="Calibri" panose="020F0502020204030204" pitchFamily="34" charset="0"/>
                        </a:rPr>
                        <a:t>         7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932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         41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5 390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     3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effectLst/>
                          <a:latin typeface="Calibri" panose="020F0502020204030204" pitchFamily="34" charset="0"/>
                        </a:rPr>
                        <a:t>                    340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>
                          <a:effectLst/>
                          <a:latin typeface="Calibri" panose="020F0502020204030204" pitchFamily="34" charset="0"/>
                        </a:rPr>
                        <a:t>               49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b="1" i="0" u="none" strike="noStrike" dirty="0">
                          <a:effectLst/>
                          <a:latin typeface="Calibri" panose="020F0502020204030204" pitchFamily="34" charset="0"/>
                        </a:rPr>
                        <a:t>           6 395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ZoneTexte 69">
            <a:extLst>
              <a:ext uri="{FF2B5EF4-FFF2-40B4-BE49-F238E27FC236}">
                <a16:creationId xmlns:a16="http://schemas.microsoft.com/office/drawing/2014/main" id="{87B038C0-C830-4FFC-9F7C-A8814E37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26" y="1376123"/>
            <a:ext cx="1482622" cy="523214"/>
          </a:xfrm>
          <a:prstGeom prst="rect">
            <a:avLst/>
          </a:prstGeom>
          <a:noFill/>
          <a:ln>
            <a:noFill/>
          </a:ln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00" b="1" dirty="0">
                <a:solidFill>
                  <a:srgbClr val="706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Fiscalité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" y="5761449"/>
            <a:ext cx="1223209" cy="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2255" y="1558632"/>
            <a:ext cx="6996159" cy="4696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69">
            <a:extLst>
              <a:ext uri="{FF2B5EF4-FFF2-40B4-BE49-F238E27FC236}">
                <a16:creationId xmlns:a16="http://schemas.microsoft.com/office/drawing/2014/main" id="{87B038C0-C830-4FFC-9F7C-A8814E37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17" y="1425356"/>
            <a:ext cx="2342431" cy="523214"/>
          </a:xfrm>
          <a:prstGeom prst="rect">
            <a:avLst/>
          </a:prstGeom>
          <a:noFill/>
          <a:ln>
            <a:noFill/>
          </a:ln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00" b="1" dirty="0">
                <a:solidFill>
                  <a:srgbClr val="706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Photomontage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" y="5761449"/>
            <a:ext cx="1223209" cy="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247044"/>
              </p:ext>
            </p:extLst>
          </p:nvPr>
        </p:nvGraphicFramePr>
        <p:xfrm>
          <a:off x="950751" y="2700128"/>
          <a:ext cx="8128000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Etape à venir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Echéance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Signature Bail Emphytéotique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Septembre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Commencement des travaux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Fin octobre</a:t>
                      </a:r>
                      <a:r>
                        <a:rPr lang="fr-FR" baseline="0" dirty="0"/>
                        <a:t> 2019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Mise</a:t>
                      </a:r>
                      <a:r>
                        <a:rPr lang="fr-FR" baseline="0" dirty="0"/>
                        <a:t> en service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Mi-mars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69">
            <a:extLst>
              <a:ext uri="{FF2B5EF4-FFF2-40B4-BE49-F238E27FC236}">
                <a16:creationId xmlns:a16="http://schemas.microsoft.com/office/drawing/2014/main" id="{87B038C0-C830-4FFC-9F7C-A8814E37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17" y="1671015"/>
            <a:ext cx="1591805" cy="523214"/>
          </a:xfrm>
          <a:prstGeom prst="rect">
            <a:avLst/>
          </a:prstGeom>
          <a:noFill/>
          <a:ln>
            <a:noFill/>
          </a:ln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00" b="1" dirty="0">
                <a:solidFill>
                  <a:srgbClr val="706F6F"/>
                </a:solidFill>
                <a:latin typeface="Calibri" panose="020F0502020204030204" pitchFamily="34" charset="0"/>
              </a:rPr>
              <a:t>Planning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" y="5761449"/>
            <a:ext cx="1223209" cy="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9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593" y="2637165"/>
            <a:ext cx="5429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rgbClr val="706F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 de support utilisé</a:t>
            </a:r>
          </a:p>
          <a:p>
            <a:pPr algn="just"/>
            <a:endParaRPr lang="fr-FR" b="1" dirty="0">
              <a:solidFill>
                <a:srgbClr val="706F6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dirty="0"/>
              <a:t>La technologie utilisée pour ancrer les panneaux sur le terrain d’implantation: </a:t>
            </a:r>
          </a:p>
          <a:p>
            <a:pPr algn="just"/>
            <a:endParaRPr lang="fr-FR" dirty="0">
              <a:solidFill>
                <a:srgbClr val="706F6F"/>
              </a:solidFill>
            </a:endParaRPr>
          </a:p>
          <a:p>
            <a:pPr algn="just"/>
            <a:r>
              <a:rPr lang="fr-FR" dirty="0">
                <a:solidFill>
                  <a:srgbClr val="EF7D00"/>
                </a:solidFill>
              </a:rPr>
              <a:t>• </a:t>
            </a:r>
            <a:r>
              <a:rPr lang="fr-FR" b="1" dirty="0">
                <a:solidFill>
                  <a:srgbClr val="EF7D00"/>
                </a:solidFill>
              </a:rPr>
              <a:t>Les gabions </a:t>
            </a:r>
            <a:r>
              <a:rPr lang="fr-FR" dirty="0"/>
              <a:t>qui sont posés sur le sol et permettent de lester les structures accueillants les panneaux photovoltaïques. Leur utilisation se fait sur des surfaces instables avec une hétérogénéité des sols.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5914653" y="3127908"/>
            <a:ext cx="3991347" cy="1740315"/>
            <a:chOff x="7639332" y="2782936"/>
            <a:chExt cx="3991347" cy="1740315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9332" y="2782936"/>
              <a:ext cx="3991347" cy="113799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8640916" y="4153919"/>
              <a:ext cx="1988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706F6F"/>
                  </a:solidFill>
                </a:rPr>
                <a:t>Structure à gabions</a:t>
              </a:r>
            </a:p>
          </p:txBody>
        </p:sp>
      </p:grpSp>
      <p:sp>
        <p:nvSpPr>
          <p:cNvPr id="6" name="ZoneTexte 69">
            <a:extLst>
              <a:ext uri="{FF2B5EF4-FFF2-40B4-BE49-F238E27FC236}">
                <a16:creationId xmlns:a16="http://schemas.microsoft.com/office/drawing/2014/main" id="{87B038C0-C830-4FFC-9F7C-A8814E370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39004"/>
            <a:ext cx="4253118" cy="523214"/>
          </a:xfrm>
          <a:prstGeom prst="rect">
            <a:avLst/>
          </a:prstGeom>
          <a:noFill/>
          <a:ln>
            <a:noFill/>
          </a:ln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600" b="1" dirty="0">
                <a:solidFill>
                  <a:srgbClr val="706F6F"/>
                </a:solidFill>
                <a:latin typeface="Calibri" panose="020F0502020204030204" pitchFamily="34" charset="0"/>
              </a:rPr>
              <a:t>Description de l’installation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8" y="5761449"/>
            <a:ext cx="1223209" cy="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74264"/>
      </p:ext>
    </p:extLst>
  </p:cSld>
  <p:clrMapOvr>
    <a:masterClrMapping/>
  </p:clrMapOvr>
</p:sld>
</file>

<file path=ppt/theme/theme1.xml><?xml version="1.0" encoding="utf-8"?>
<a:theme xmlns:a="http://schemas.openxmlformats.org/drawingml/2006/main" name="GROUPE - ORANG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</TotalTime>
  <Words>366</Words>
  <Application>Microsoft Macintosh PowerPoint</Application>
  <PresentationFormat>Format A4 (210 x 297 mm)</PresentationFormat>
  <Paragraphs>127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GROUPE - ORANGE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Charlene FICHOT</dc:creator>
  <cp:lastModifiedBy>Microsoft Office User</cp:lastModifiedBy>
  <cp:revision>386</cp:revision>
  <cp:lastPrinted>2017-03-22T15:00:57Z</cp:lastPrinted>
  <dcterms:created xsi:type="dcterms:W3CDTF">2017-01-27T08:50:32Z</dcterms:created>
  <dcterms:modified xsi:type="dcterms:W3CDTF">2019-09-09T07:44:20Z</dcterms:modified>
</cp:coreProperties>
</file>