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4"/>
  </p:notesMasterIdLst>
  <p:sldIdLst>
    <p:sldId id="461" r:id="rId2"/>
    <p:sldId id="462" r:id="rId3"/>
    <p:sldId id="463" r:id="rId4"/>
    <p:sldId id="464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65" r:id="rId13"/>
  </p:sldIdLst>
  <p:sldSz cx="9906000" cy="6858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han BOUSQUIER" initials="YB" lastIdx="15" clrIdx="0">
    <p:extLst/>
  </p:cmAuthor>
  <p:cmAuthor id="2" name="Charlene FICHOT" initials="CF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AA"/>
    <a:srgbClr val="58585A"/>
    <a:srgbClr val="FED417"/>
    <a:srgbClr val="707173"/>
    <a:srgbClr val="706F6F"/>
    <a:srgbClr val="81197F"/>
    <a:srgbClr val="F39B3B"/>
    <a:srgbClr val="FFD405"/>
    <a:srgbClr val="008ACD"/>
    <a:srgbClr val="E09B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4660" autoAdjust="0"/>
  </p:normalViewPr>
  <p:slideViewPr>
    <p:cSldViewPr snapToGrid="0" showGuides="1">
      <p:cViewPr varScale="1">
        <p:scale>
          <a:sx n="70" d="100"/>
          <a:sy n="70" d="100"/>
        </p:scale>
        <p:origin x="1260" y="-54"/>
      </p:cViewPr>
      <p:guideLst>
        <p:guide orient="horz" pos="2160"/>
        <p:guide pos="384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B9C7D9-325D-4860-9B77-C8354838628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0B08378-7111-49ED-B8DF-ED57826FCC6D}">
      <dgm:prSet phldrT="[Texte]"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</a:rPr>
            <a:t>Objectif SRADDET : </a:t>
          </a:r>
        </a:p>
      </dgm:t>
    </dgm:pt>
    <dgm:pt modelId="{2B3D8FD0-E759-4BED-9818-06C1504AAEC9}" type="parTrans" cxnId="{01745A03-F8CE-46F6-AD1F-8F9B4670B290}">
      <dgm:prSet/>
      <dgm:spPr/>
      <dgm:t>
        <a:bodyPr/>
        <a:lstStyle/>
        <a:p>
          <a:endParaRPr lang="fr-FR"/>
        </a:p>
      </dgm:t>
    </dgm:pt>
    <dgm:pt modelId="{A78FA1D8-F934-4506-9974-153C4A383B16}" type="sibTrans" cxnId="{01745A03-F8CE-46F6-AD1F-8F9B4670B290}">
      <dgm:prSet/>
      <dgm:spPr/>
      <dgm:t>
        <a:bodyPr/>
        <a:lstStyle/>
        <a:p>
          <a:endParaRPr lang="fr-FR"/>
        </a:p>
      </dgm:t>
    </dgm:pt>
    <dgm:pt modelId="{396E2D06-4168-47CE-801C-0C592FC32710}">
      <dgm:prSet phldrT="[Texte]" custT="1"/>
      <dgm:spPr/>
      <dgm:t>
        <a:bodyPr/>
        <a:lstStyle/>
        <a:p>
          <a:r>
            <a:rPr lang="fr-FR" sz="1800" b="1" dirty="0"/>
            <a:t> Puissance PV 2030 :             11,7  </a:t>
          </a:r>
          <a:r>
            <a:rPr lang="fr-FR" sz="1800" b="1" dirty="0" err="1"/>
            <a:t>GWc</a:t>
          </a:r>
          <a:r>
            <a:rPr lang="fr-FR" sz="1800" b="1" dirty="0"/>
            <a:t> dont 75 % en toiture (</a:t>
          </a:r>
          <a:r>
            <a:rPr lang="fr-FR" sz="1800" dirty="0"/>
            <a:t>80 millions m2)</a:t>
          </a:r>
        </a:p>
      </dgm:t>
    </dgm:pt>
    <dgm:pt modelId="{568A8128-1A93-4872-8002-E8079EF11A8B}" type="parTrans" cxnId="{7D3B5635-237A-448F-95A5-17CD278DD9C5}">
      <dgm:prSet/>
      <dgm:spPr/>
      <dgm:t>
        <a:bodyPr/>
        <a:lstStyle/>
        <a:p>
          <a:endParaRPr lang="fr-FR"/>
        </a:p>
      </dgm:t>
    </dgm:pt>
    <dgm:pt modelId="{949167E0-0464-41B5-863B-315789150DBB}" type="sibTrans" cxnId="{7D3B5635-237A-448F-95A5-17CD278DD9C5}">
      <dgm:prSet/>
      <dgm:spPr/>
      <dgm:t>
        <a:bodyPr/>
        <a:lstStyle/>
        <a:p>
          <a:endParaRPr lang="fr-FR"/>
        </a:p>
      </dgm:t>
    </dgm:pt>
    <dgm:pt modelId="{AABDDF10-A7F7-4713-A615-3FD8985FD2B8}">
      <dgm:prSet phldrT="[Texte]" custT="1"/>
      <dgm:spPr/>
      <dgm:t>
        <a:bodyPr/>
        <a:lstStyle/>
        <a:p>
          <a:r>
            <a:rPr lang="fr-FR" sz="1800" dirty="0">
              <a:solidFill>
                <a:schemeClr val="tx1"/>
              </a:solidFill>
            </a:rPr>
            <a:t>Puissance PV </a:t>
          </a:r>
          <a:r>
            <a:rPr lang="fr-FR" sz="1800" baseline="-25000" dirty="0">
              <a:solidFill>
                <a:schemeClr val="tx1"/>
              </a:solidFill>
            </a:rPr>
            <a:t>2030</a:t>
          </a:r>
          <a:r>
            <a:rPr lang="fr-FR" sz="1800" dirty="0">
              <a:solidFill>
                <a:schemeClr val="tx1"/>
              </a:solidFill>
            </a:rPr>
            <a:t>  </a:t>
          </a:r>
        </a:p>
        <a:p>
          <a:r>
            <a:rPr lang="fr-FR" sz="1800" dirty="0">
              <a:solidFill>
                <a:schemeClr val="tx1"/>
              </a:solidFill>
            </a:rPr>
            <a:t>   = 3 x </a:t>
          </a:r>
          <a:r>
            <a:rPr lang="fr-FR" sz="1800" dirty="0" err="1">
              <a:solidFill>
                <a:schemeClr val="tx1"/>
              </a:solidFill>
            </a:rPr>
            <a:t>Pconso</a:t>
          </a:r>
          <a:endParaRPr lang="fr-FR" sz="1800" dirty="0">
            <a:solidFill>
              <a:schemeClr val="tx1"/>
            </a:solidFill>
          </a:endParaRPr>
        </a:p>
        <a:p>
          <a:r>
            <a:rPr lang="fr-FR" sz="1800" dirty="0">
              <a:solidFill>
                <a:schemeClr val="tx1"/>
              </a:solidFill>
            </a:rPr>
            <a:t>= 10 x </a:t>
          </a:r>
          <a:r>
            <a:rPr lang="fr-FR" sz="1800" baseline="-25000" dirty="0" err="1">
              <a:solidFill>
                <a:schemeClr val="tx1"/>
              </a:solidFill>
            </a:rPr>
            <a:t>Ppv</a:t>
          </a:r>
          <a:r>
            <a:rPr lang="fr-FR" sz="1800" baseline="-25000" dirty="0">
              <a:solidFill>
                <a:schemeClr val="tx1"/>
              </a:solidFill>
            </a:rPr>
            <a:t> 2018</a:t>
          </a:r>
        </a:p>
      </dgm:t>
    </dgm:pt>
    <dgm:pt modelId="{F1CAB1E1-F4A0-44A7-9FC6-581F141E972B}" type="parTrans" cxnId="{7088D1D8-FDFA-427D-967D-F345E1B1A73C}">
      <dgm:prSet/>
      <dgm:spPr/>
      <dgm:t>
        <a:bodyPr/>
        <a:lstStyle/>
        <a:p>
          <a:endParaRPr lang="fr-FR"/>
        </a:p>
      </dgm:t>
    </dgm:pt>
    <dgm:pt modelId="{1FB8FBA4-B15D-4EEB-A267-5F24ECDDD225}" type="sibTrans" cxnId="{7088D1D8-FDFA-427D-967D-F345E1B1A73C}">
      <dgm:prSet/>
      <dgm:spPr/>
      <dgm:t>
        <a:bodyPr/>
        <a:lstStyle/>
        <a:p>
          <a:endParaRPr lang="fr-FR"/>
        </a:p>
      </dgm:t>
    </dgm:pt>
    <dgm:pt modelId="{346EC9DB-20A5-4B8D-8249-8BF04D8654ED}">
      <dgm:prSet phldrT="[Texte]" custT="1"/>
      <dgm:spPr/>
      <dgm:t>
        <a:bodyPr/>
        <a:lstStyle/>
        <a:p>
          <a:r>
            <a:rPr lang="fr-FR" sz="1800" dirty="0"/>
            <a:t>=&gt; Enjeu d'accueil du réseau électrique (marge sur zone côtière)</a:t>
          </a:r>
        </a:p>
      </dgm:t>
    </dgm:pt>
    <dgm:pt modelId="{6630DD44-27B8-4DD6-85F9-D8D1DC5808F6}" type="parTrans" cxnId="{7E46CB1A-3BB1-46BD-A1B6-12DD14FC1663}">
      <dgm:prSet/>
      <dgm:spPr/>
      <dgm:t>
        <a:bodyPr/>
        <a:lstStyle/>
        <a:p>
          <a:endParaRPr lang="fr-FR"/>
        </a:p>
      </dgm:t>
    </dgm:pt>
    <dgm:pt modelId="{7231C089-ECA7-4246-AABF-D6024DE9E0D3}" type="sibTrans" cxnId="{7E46CB1A-3BB1-46BD-A1B6-12DD14FC1663}">
      <dgm:prSet/>
      <dgm:spPr/>
      <dgm:t>
        <a:bodyPr/>
        <a:lstStyle/>
        <a:p>
          <a:endParaRPr lang="fr-FR"/>
        </a:p>
      </dgm:t>
    </dgm:pt>
    <dgm:pt modelId="{113356A5-3A68-42B0-B962-7717CB4E4C40}">
      <dgm:prSet phldrT="[Texte]" custT="1"/>
      <dgm:spPr/>
      <dgm:t>
        <a:bodyPr/>
        <a:lstStyle/>
        <a:p>
          <a:r>
            <a:rPr lang="fr-FR" sz="1800" dirty="0">
              <a:solidFill>
                <a:schemeClr val="tx1"/>
              </a:solidFill>
            </a:rPr>
            <a:t>Majorité des toitures &lt; 5000 m2 ?</a:t>
          </a:r>
          <a:endParaRPr lang="fr-FR" sz="1200" dirty="0">
            <a:solidFill>
              <a:schemeClr val="tx1"/>
            </a:solidFill>
          </a:endParaRPr>
        </a:p>
      </dgm:t>
    </dgm:pt>
    <dgm:pt modelId="{4D436D69-68AE-4580-B339-E5B7D5C60A7E}" type="parTrans" cxnId="{78C93B15-25CE-4993-8C7F-0B40B5E6F84F}">
      <dgm:prSet/>
      <dgm:spPr/>
      <dgm:t>
        <a:bodyPr/>
        <a:lstStyle/>
        <a:p>
          <a:endParaRPr lang="fr-FR"/>
        </a:p>
      </dgm:t>
    </dgm:pt>
    <dgm:pt modelId="{CD861C3F-D9E9-4DE2-B664-ABF9ACE46255}" type="sibTrans" cxnId="{78C93B15-25CE-4993-8C7F-0B40B5E6F84F}">
      <dgm:prSet/>
      <dgm:spPr/>
      <dgm:t>
        <a:bodyPr/>
        <a:lstStyle/>
        <a:p>
          <a:endParaRPr lang="fr-FR"/>
        </a:p>
      </dgm:t>
    </dgm:pt>
    <dgm:pt modelId="{44D53A4E-1AFF-43E9-BDA7-E80A94B95BD7}">
      <dgm:prSet phldrT="[Texte]" custT="1"/>
      <dgm:spPr/>
      <dgm:t>
        <a:bodyPr/>
        <a:lstStyle/>
        <a:p>
          <a:r>
            <a:rPr lang="fr-FR" sz="1800" dirty="0"/>
            <a:t>Clé de répartition des toitures à affiner</a:t>
          </a:r>
        </a:p>
      </dgm:t>
    </dgm:pt>
    <dgm:pt modelId="{B6A76D52-502D-4E55-9B1D-74120D39F65D}" type="parTrans" cxnId="{D6CF2A92-8D0C-452C-8D6A-FC22C50C48CD}">
      <dgm:prSet/>
      <dgm:spPr/>
      <dgm:t>
        <a:bodyPr/>
        <a:lstStyle/>
        <a:p>
          <a:endParaRPr lang="fr-FR"/>
        </a:p>
      </dgm:t>
    </dgm:pt>
    <dgm:pt modelId="{C0235CC2-7AB2-474C-8754-F7195A073C34}" type="sibTrans" cxnId="{D6CF2A92-8D0C-452C-8D6A-FC22C50C48CD}">
      <dgm:prSet/>
      <dgm:spPr/>
      <dgm:t>
        <a:bodyPr/>
        <a:lstStyle/>
        <a:p>
          <a:endParaRPr lang="fr-FR"/>
        </a:p>
      </dgm:t>
    </dgm:pt>
    <dgm:pt modelId="{E56FC7CA-31F1-4389-A6B0-057D6AE3AE09}">
      <dgm:prSet phldrT="[Texte]" custT="1"/>
      <dgm:spPr/>
      <dgm:t>
        <a:bodyPr/>
        <a:lstStyle/>
        <a:p>
          <a:r>
            <a:rPr lang="fr-FR" sz="1800" dirty="0"/>
            <a:t>=&gt; Enjeu foncier</a:t>
          </a:r>
        </a:p>
      </dgm:t>
    </dgm:pt>
    <dgm:pt modelId="{2C31A30A-4951-4CE3-8B4B-B700D78E87DA}" type="parTrans" cxnId="{99887B3A-B0BE-4EAF-92D7-DCFB43510AD0}">
      <dgm:prSet/>
      <dgm:spPr/>
      <dgm:t>
        <a:bodyPr/>
        <a:lstStyle/>
        <a:p>
          <a:endParaRPr lang="fr-FR"/>
        </a:p>
      </dgm:t>
    </dgm:pt>
    <dgm:pt modelId="{F0F97B2B-8EB8-43D5-8A5E-70D59C5C1D52}" type="sibTrans" cxnId="{99887B3A-B0BE-4EAF-92D7-DCFB43510AD0}">
      <dgm:prSet/>
      <dgm:spPr/>
      <dgm:t>
        <a:bodyPr/>
        <a:lstStyle/>
        <a:p>
          <a:endParaRPr lang="fr-FR"/>
        </a:p>
      </dgm:t>
    </dgm:pt>
    <dgm:pt modelId="{18CBF685-F81F-402B-AED2-C9F21A5F1A6F}" type="pres">
      <dgm:prSet presAssocID="{DCB9C7D9-325D-4860-9B77-C8354838628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A637A47-96F5-4D57-BDBE-579159C6B245}" type="pres">
      <dgm:prSet presAssocID="{30B08378-7111-49ED-B8DF-ED57826FCC6D}" presName="composite" presStyleCnt="0"/>
      <dgm:spPr/>
    </dgm:pt>
    <dgm:pt modelId="{B77923DD-2D85-4CCA-8164-591B94CE9661}" type="pres">
      <dgm:prSet presAssocID="{30B08378-7111-49ED-B8DF-ED57826FCC6D}" presName="bentUpArrow1" presStyleLbl="alignImgPlace1" presStyleIdx="0" presStyleCnt="2" custLinFactNeighborX="-4715" custLinFactNeighborY="4856"/>
      <dgm:spPr/>
    </dgm:pt>
    <dgm:pt modelId="{AA7B178F-E05B-4B47-8926-2449300A2C95}" type="pres">
      <dgm:prSet presAssocID="{30B08378-7111-49ED-B8DF-ED57826FCC6D}" presName="ParentText" presStyleLbl="node1" presStyleIdx="0" presStyleCnt="3" custScaleX="923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966B35-3619-4883-A288-A00AFEAD43B9}" type="pres">
      <dgm:prSet presAssocID="{30B08378-7111-49ED-B8DF-ED57826FCC6D}" presName="ChildText" presStyleLbl="revTx" presStyleIdx="0" presStyleCnt="3" custScaleX="207449" custLinFactNeighborX="66870" custLinFactNeighborY="8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5E8481-1979-48A7-856A-846E0DABB4F9}" type="pres">
      <dgm:prSet presAssocID="{A78FA1D8-F934-4506-9974-153C4A383B16}" presName="sibTrans" presStyleCnt="0"/>
      <dgm:spPr/>
    </dgm:pt>
    <dgm:pt modelId="{188B2280-F5DB-4F84-93F5-6CE477015771}" type="pres">
      <dgm:prSet presAssocID="{AABDDF10-A7F7-4713-A615-3FD8985FD2B8}" presName="composite" presStyleCnt="0"/>
      <dgm:spPr/>
    </dgm:pt>
    <dgm:pt modelId="{99ED762D-3F37-43F9-9770-7C51FCBA97D8}" type="pres">
      <dgm:prSet presAssocID="{AABDDF10-A7F7-4713-A615-3FD8985FD2B8}" presName="bentUpArrow1" presStyleLbl="alignImgPlace1" presStyleIdx="1" presStyleCnt="2"/>
      <dgm:spPr/>
    </dgm:pt>
    <dgm:pt modelId="{60F4B108-AC73-4DE6-B5D8-41FB7C0EEEAB}" type="pres">
      <dgm:prSet presAssocID="{AABDDF10-A7F7-4713-A615-3FD8985FD2B8}" presName="ParentText" presStyleLbl="node1" presStyleIdx="1" presStyleCnt="3" custScaleX="112284" custLinFactNeighborX="-15042" custLinFactNeighborY="-21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B0B2D3-B236-4D55-871F-44243FFD47D5}" type="pres">
      <dgm:prSet presAssocID="{AABDDF10-A7F7-4713-A615-3FD8985FD2B8}" presName="ChildText" presStyleLbl="revTx" presStyleIdx="1" presStyleCnt="3" custScaleX="251322" custLinFactNeighborX="75143" custLinFactNeighborY="-17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594FEA-2299-4B49-ADB8-8DE13413AD16}" type="pres">
      <dgm:prSet presAssocID="{1FB8FBA4-B15D-4EEB-A267-5F24ECDDD225}" presName="sibTrans" presStyleCnt="0"/>
      <dgm:spPr/>
    </dgm:pt>
    <dgm:pt modelId="{8AD49CB0-48B2-455D-B942-2FF90D2095E6}" type="pres">
      <dgm:prSet presAssocID="{113356A5-3A68-42B0-B962-7717CB4E4C40}" presName="composite" presStyleCnt="0"/>
      <dgm:spPr/>
    </dgm:pt>
    <dgm:pt modelId="{B2DE4652-8DF5-4CE0-B8DB-533403A5D69C}" type="pres">
      <dgm:prSet presAssocID="{113356A5-3A68-42B0-B962-7717CB4E4C4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0372B0-1AC0-43EF-878C-1728BDA3B6E8}" type="pres">
      <dgm:prSet presAssocID="{113356A5-3A68-42B0-B962-7717CB4E4C40}" presName="FinalChildText" presStyleLbl="revTx" presStyleIdx="2" presStyleCnt="3" custScaleX="166222" custLinFactNeighborX="30104" custLinFactNeighborY="42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8C93B15-25CE-4993-8C7F-0B40B5E6F84F}" srcId="{DCB9C7D9-325D-4860-9B77-C8354838628B}" destId="{113356A5-3A68-42B0-B962-7717CB4E4C40}" srcOrd="2" destOrd="0" parTransId="{4D436D69-68AE-4580-B339-E5B7D5C60A7E}" sibTransId="{CD861C3F-D9E9-4DE2-B664-ABF9ACE46255}"/>
    <dgm:cxn modelId="{7088D1D8-FDFA-427D-967D-F345E1B1A73C}" srcId="{DCB9C7D9-325D-4860-9B77-C8354838628B}" destId="{AABDDF10-A7F7-4713-A615-3FD8985FD2B8}" srcOrd="1" destOrd="0" parTransId="{F1CAB1E1-F4A0-44A7-9FC6-581F141E972B}" sibTransId="{1FB8FBA4-B15D-4EEB-A267-5F24ECDDD225}"/>
    <dgm:cxn modelId="{05D12132-AF81-4192-A0ED-4A46219A15AB}" type="presOf" srcId="{44D53A4E-1AFF-43E9-BDA7-E80A94B95BD7}" destId="{800372B0-1AC0-43EF-878C-1728BDA3B6E8}" srcOrd="0" destOrd="0" presId="urn:microsoft.com/office/officeart/2005/8/layout/StepDownProcess"/>
    <dgm:cxn modelId="{7E46CB1A-3BB1-46BD-A1B6-12DD14FC1663}" srcId="{AABDDF10-A7F7-4713-A615-3FD8985FD2B8}" destId="{346EC9DB-20A5-4B8D-8249-8BF04D8654ED}" srcOrd="0" destOrd="0" parTransId="{6630DD44-27B8-4DD6-85F9-D8D1DC5808F6}" sibTransId="{7231C089-ECA7-4246-AABF-D6024DE9E0D3}"/>
    <dgm:cxn modelId="{EF59006A-F807-43CA-A200-B2C7BD147CC4}" type="presOf" srcId="{DCB9C7D9-325D-4860-9B77-C8354838628B}" destId="{18CBF685-F81F-402B-AED2-C9F21A5F1A6F}" srcOrd="0" destOrd="0" presId="urn:microsoft.com/office/officeart/2005/8/layout/StepDownProcess"/>
    <dgm:cxn modelId="{2EBC1CF5-91E1-43AE-BF14-CE1294ABEAD6}" type="presOf" srcId="{AABDDF10-A7F7-4713-A615-3FD8985FD2B8}" destId="{60F4B108-AC73-4DE6-B5D8-41FB7C0EEEAB}" srcOrd="0" destOrd="0" presId="urn:microsoft.com/office/officeart/2005/8/layout/StepDownProcess"/>
    <dgm:cxn modelId="{7D3B5635-237A-448F-95A5-17CD278DD9C5}" srcId="{30B08378-7111-49ED-B8DF-ED57826FCC6D}" destId="{396E2D06-4168-47CE-801C-0C592FC32710}" srcOrd="0" destOrd="0" parTransId="{568A8128-1A93-4872-8002-E8079EF11A8B}" sibTransId="{949167E0-0464-41B5-863B-315789150DBB}"/>
    <dgm:cxn modelId="{01745A03-F8CE-46F6-AD1F-8F9B4670B290}" srcId="{DCB9C7D9-325D-4860-9B77-C8354838628B}" destId="{30B08378-7111-49ED-B8DF-ED57826FCC6D}" srcOrd="0" destOrd="0" parTransId="{2B3D8FD0-E759-4BED-9818-06C1504AAEC9}" sibTransId="{A78FA1D8-F934-4506-9974-153C4A383B16}"/>
    <dgm:cxn modelId="{5A2ADF75-5D7B-4CDA-BAF8-324A779E4257}" type="presOf" srcId="{E56FC7CA-31F1-4389-A6B0-057D6AE3AE09}" destId="{F0B0B2D3-B236-4D55-871F-44243FFD47D5}" srcOrd="0" destOrd="1" presId="urn:microsoft.com/office/officeart/2005/8/layout/StepDownProcess"/>
    <dgm:cxn modelId="{B0479010-E4F3-4C60-919A-DB486E4A5083}" type="presOf" srcId="{30B08378-7111-49ED-B8DF-ED57826FCC6D}" destId="{AA7B178F-E05B-4B47-8926-2449300A2C95}" srcOrd="0" destOrd="0" presId="urn:microsoft.com/office/officeart/2005/8/layout/StepDownProcess"/>
    <dgm:cxn modelId="{1146E57E-F8CD-4DF5-BCA6-4BE19C1A5502}" type="presOf" srcId="{396E2D06-4168-47CE-801C-0C592FC32710}" destId="{17966B35-3619-4883-A288-A00AFEAD43B9}" srcOrd="0" destOrd="0" presId="urn:microsoft.com/office/officeart/2005/8/layout/StepDownProcess"/>
    <dgm:cxn modelId="{8ECB2327-1723-4E75-B3BA-12CBE013C652}" type="presOf" srcId="{113356A5-3A68-42B0-B962-7717CB4E4C40}" destId="{B2DE4652-8DF5-4CE0-B8DB-533403A5D69C}" srcOrd="0" destOrd="0" presId="urn:microsoft.com/office/officeart/2005/8/layout/StepDownProcess"/>
    <dgm:cxn modelId="{99887B3A-B0BE-4EAF-92D7-DCFB43510AD0}" srcId="{AABDDF10-A7F7-4713-A615-3FD8985FD2B8}" destId="{E56FC7CA-31F1-4389-A6B0-057D6AE3AE09}" srcOrd="1" destOrd="0" parTransId="{2C31A30A-4951-4CE3-8B4B-B700D78E87DA}" sibTransId="{F0F97B2B-8EB8-43D5-8A5E-70D59C5C1D52}"/>
    <dgm:cxn modelId="{D6CF2A92-8D0C-452C-8D6A-FC22C50C48CD}" srcId="{113356A5-3A68-42B0-B962-7717CB4E4C40}" destId="{44D53A4E-1AFF-43E9-BDA7-E80A94B95BD7}" srcOrd="0" destOrd="0" parTransId="{B6A76D52-502D-4E55-9B1D-74120D39F65D}" sibTransId="{C0235CC2-7AB2-474C-8754-F7195A073C34}"/>
    <dgm:cxn modelId="{45C61B9D-1E85-44DF-8938-4450A4B5467E}" type="presOf" srcId="{346EC9DB-20A5-4B8D-8249-8BF04D8654ED}" destId="{F0B0B2D3-B236-4D55-871F-44243FFD47D5}" srcOrd="0" destOrd="0" presId="urn:microsoft.com/office/officeart/2005/8/layout/StepDownProcess"/>
    <dgm:cxn modelId="{84AC7BDF-3FCF-457D-BF88-6F8AB26C065F}" type="presParOf" srcId="{18CBF685-F81F-402B-AED2-C9F21A5F1A6F}" destId="{EA637A47-96F5-4D57-BDBE-579159C6B245}" srcOrd="0" destOrd="0" presId="urn:microsoft.com/office/officeart/2005/8/layout/StepDownProcess"/>
    <dgm:cxn modelId="{F9068850-AC68-4895-8B53-DA718425870D}" type="presParOf" srcId="{EA637A47-96F5-4D57-BDBE-579159C6B245}" destId="{B77923DD-2D85-4CCA-8164-591B94CE9661}" srcOrd="0" destOrd="0" presId="urn:microsoft.com/office/officeart/2005/8/layout/StepDownProcess"/>
    <dgm:cxn modelId="{02A466E5-5265-4FA5-8323-F1EEAAF2C01C}" type="presParOf" srcId="{EA637A47-96F5-4D57-BDBE-579159C6B245}" destId="{AA7B178F-E05B-4B47-8926-2449300A2C95}" srcOrd="1" destOrd="0" presId="urn:microsoft.com/office/officeart/2005/8/layout/StepDownProcess"/>
    <dgm:cxn modelId="{C3D836C7-0FCF-448A-BD7C-24BF61400BC5}" type="presParOf" srcId="{EA637A47-96F5-4D57-BDBE-579159C6B245}" destId="{17966B35-3619-4883-A288-A00AFEAD43B9}" srcOrd="2" destOrd="0" presId="urn:microsoft.com/office/officeart/2005/8/layout/StepDownProcess"/>
    <dgm:cxn modelId="{E45389F8-38BD-4B3D-BA13-1EB91159AB58}" type="presParOf" srcId="{18CBF685-F81F-402B-AED2-C9F21A5F1A6F}" destId="{B05E8481-1979-48A7-856A-846E0DABB4F9}" srcOrd="1" destOrd="0" presId="urn:microsoft.com/office/officeart/2005/8/layout/StepDownProcess"/>
    <dgm:cxn modelId="{7F1E8B37-6770-4CCF-B686-F6C9109F621B}" type="presParOf" srcId="{18CBF685-F81F-402B-AED2-C9F21A5F1A6F}" destId="{188B2280-F5DB-4F84-93F5-6CE477015771}" srcOrd="2" destOrd="0" presId="urn:microsoft.com/office/officeart/2005/8/layout/StepDownProcess"/>
    <dgm:cxn modelId="{B11323DF-829C-4F52-AA24-869845A9BBCC}" type="presParOf" srcId="{188B2280-F5DB-4F84-93F5-6CE477015771}" destId="{99ED762D-3F37-43F9-9770-7C51FCBA97D8}" srcOrd="0" destOrd="0" presId="urn:microsoft.com/office/officeart/2005/8/layout/StepDownProcess"/>
    <dgm:cxn modelId="{A1465AD3-66F8-4D4C-BDE7-29D5FDA1B979}" type="presParOf" srcId="{188B2280-F5DB-4F84-93F5-6CE477015771}" destId="{60F4B108-AC73-4DE6-B5D8-41FB7C0EEEAB}" srcOrd="1" destOrd="0" presId="urn:microsoft.com/office/officeart/2005/8/layout/StepDownProcess"/>
    <dgm:cxn modelId="{D62A171D-9892-49C0-AFAF-8F497D8A60BE}" type="presParOf" srcId="{188B2280-F5DB-4F84-93F5-6CE477015771}" destId="{F0B0B2D3-B236-4D55-871F-44243FFD47D5}" srcOrd="2" destOrd="0" presId="urn:microsoft.com/office/officeart/2005/8/layout/StepDownProcess"/>
    <dgm:cxn modelId="{E4293E34-F6AE-4A74-87AE-150A88940509}" type="presParOf" srcId="{18CBF685-F81F-402B-AED2-C9F21A5F1A6F}" destId="{FA594FEA-2299-4B49-ADB8-8DE13413AD16}" srcOrd="3" destOrd="0" presId="urn:microsoft.com/office/officeart/2005/8/layout/StepDownProcess"/>
    <dgm:cxn modelId="{769E983D-60A7-456A-920A-BB5ADC5F1CB6}" type="presParOf" srcId="{18CBF685-F81F-402B-AED2-C9F21A5F1A6F}" destId="{8AD49CB0-48B2-455D-B942-2FF90D2095E6}" srcOrd="4" destOrd="0" presId="urn:microsoft.com/office/officeart/2005/8/layout/StepDownProcess"/>
    <dgm:cxn modelId="{B1D81D74-9B24-44A8-B7D3-AB54AC68E26C}" type="presParOf" srcId="{8AD49CB0-48B2-455D-B942-2FF90D2095E6}" destId="{B2DE4652-8DF5-4CE0-B8DB-533403A5D69C}" srcOrd="0" destOrd="0" presId="urn:microsoft.com/office/officeart/2005/8/layout/StepDownProcess"/>
    <dgm:cxn modelId="{3FF04662-E6B6-485C-BCFA-164D14CF309F}" type="presParOf" srcId="{8AD49CB0-48B2-455D-B942-2FF90D2095E6}" destId="{800372B0-1AC0-43EF-878C-1728BDA3B6E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923DD-2D85-4CCA-8164-591B94CE9661}">
      <dsp:nvSpPr>
        <dsp:cNvPr id="0" name=""/>
        <dsp:cNvSpPr/>
      </dsp:nvSpPr>
      <dsp:spPr>
        <a:xfrm rot="5400000">
          <a:off x="720407" y="1458090"/>
          <a:ext cx="1236452" cy="140765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7B178F-E05B-4B47-8926-2449300A2C95}">
      <dsp:nvSpPr>
        <dsp:cNvPr id="0" name=""/>
        <dsp:cNvSpPr/>
      </dsp:nvSpPr>
      <dsp:spPr>
        <a:xfrm>
          <a:off x="538528" y="27415"/>
          <a:ext cx="1922789" cy="14569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>
              <a:solidFill>
                <a:schemeClr val="tx1"/>
              </a:solidFill>
            </a:rPr>
            <a:t>Objectif SRADDET : </a:t>
          </a:r>
        </a:p>
      </dsp:txBody>
      <dsp:txXfrm>
        <a:off x="609663" y="98550"/>
        <a:ext cx="1780519" cy="1314683"/>
      </dsp:txXfrm>
    </dsp:sp>
    <dsp:sp modelId="{17966B35-3619-4883-A288-A00AFEAD43B9}">
      <dsp:nvSpPr>
        <dsp:cNvPr id="0" name=""/>
        <dsp:cNvSpPr/>
      </dsp:nvSpPr>
      <dsp:spPr>
        <a:xfrm>
          <a:off x="2739655" y="176802"/>
          <a:ext cx="3140476" cy="1177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/>
            <a:t> Puissance PV 2030 :             11,7  </a:t>
          </a:r>
          <a:r>
            <a:rPr lang="fr-FR" sz="1800" b="1" kern="1200" dirty="0" err="1"/>
            <a:t>GWc</a:t>
          </a:r>
          <a:r>
            <a:rPr lang="fr-FR" sz="1800" b="1" kern="1200" dirty="0"/>
            <a:t> dont 75 % en toiture (</a:t>
          </a:r>
          <a:r>
            <a:rPr lang="fr-FR" sz="1800" kern="1200" dirty="0"/>
            <a:t>80 millions m2)</a:t>
          </a:r>
        </a:p>
      </dsp:txBody>
      <dsp:txXfrm>
        <a:off x="2739655" y="176802"/>
        <a:ext cx="3140476" cy="1177574"/>
      </dsp:txXfrm>
    </dsp:sp>
    <dsp:sp modelId="{99ED762D-3F37-43F9-9770-7C51FCBA97D8}">
      <dsp:nvSpPr>
        <dsp:cNvPr id="0" name=""/>
        <dsp:cNvSpPr/>
      </dsp:nvSpPr>
      <dsp:spPr>
        <a:xfrm rot="5400000">
          <a:off x="3072015" y="3034687"/>
          <a:ext cx="1236452" cy="140765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4B108-AC73-4DE6-B5D8-41FB7C0EEEAB}">
      <dsp:nvSpPr>
        <dsp:cNvPr id="0" name=""/>
        <dsp:cNvSpPr/>
      </dsp:nvSpPr>
      <dsp:spPr>
        <a:xfrm>
          <a:off x="2303494" y="1632744"/>
          <a:ext cx="2337145" cy="14569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</a:rPr>
            <a:t>Puissance PV </a:t>
          </a:r>
          <a:r>
            <a:rPr lang="fr-FR" sz="1800" kern="1200" baseline="-25000" dirty="0">
              <a:solidFill>
                <a:schemeClr val="tx1"/>
              </a:solidFill>
            </a:rPr>
            <a:t>2030</a:t>
          </a:r>
          <a:r>
            <a:rPr lang="fr-FR" sz="1800" kern="1200" dirty="0">
              <a:solidFill>
                <a:schemeClr val="tx1"/>
              </a:solidFill>
            </a:rPr>
            <a:t>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</a:rPr>
            <a:t>   = 3 x </a:t>
          </a:r>
          <a:r>
            <a:rPr lang="fr-FR" sz="1800" kern="1200" dirty="0" err="1">
              <a:solidFill>
                <a:schemeClr val="tx1"/>
              </a:solidFill>
            </a:rPr>
            <a:t>Pconso</a:t>
          </a:r>
          <a:endParaRPr lang="fr-FR" sz="1800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</a:rPr>
            <a:t>= 10 x </a:t>
          </a:r>
          <a:r>
            <a:rPr lang="fr-FR" sz="1800" kern="1200" baseline="-25000" dirty="0" err="1">
              <a:solidFill>
                <a:schemeClr val="tx1"/>
              </a:solidFill>
            </a:rPr>
            <a:t>Ppv</a:t>
          </a:r>
          <a:r>
            <a:rPr lang="fr-FR" sz="1800" kern="1200" baseline="-25000" dirty="0">
              <a:solidFill>
                <a:schemeClr val="tx1"/>
              </a:solidFill>
            </a:rPr>
            <a:t> 2018</a:t>
          </a:r>
        </a:p>
      </dsp:txBody>
      <dsp:txXfrm>
        <a:off x="2374629" y="1703879"/>
        <a:ext cx="2194875" cy="1314683"/>
      </dsp:txXfrm>
    </dsp:sp>
    <dsp:sp modelId="{F0B0B2D3-B236-4D55-871F-44243FFD47D5}">
      <dsp:nvSpPr>
        <dsp:cNvPr id="0" name=""/>
        <dsp:cNvSpPr/>
      </dsp:nvSpPr>
      <dsp:spPr>
        <a:xfrm>
          <a:off x="4818047" y="1782141"/>
          <a:ext cx="3804649" cy="1177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=&gt; Enjeu d'accueil du réseau électrique (marge sur zone côtière)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=&gt; Enjeu foncier</a:t>
          </a:r>
        </a:p>
      </dsp:txBody>
      <dsp:txXfrm>
        <a:off x="4818047" y="1782141"/>
        <a:ext cx="3804649" cy="1177574"/>
      </dsp:txXfrm>
    </dsp:sp>
    <dsp:sp modelId="{B2DE4652-8DF5-4CE0-B8DB-533403A5D69C}">
      <dsp:nvSpPr>
        <dsp:cNvPr id="0" name=""/>
        <dsp:cNvSpPr/>
      </dsp:nvSpPr>
      <dsp:spPr>
        <a:xfrm>
          <a:off x="4694646" y="3300694"/>
          <a:ext cx="2081458" cy="14569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</a:rPr>
            <a:t>Majorité des toitures &lt; 5000 m2 ?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4765781" y="3371829"/>
        <a:ext cx="1939188" cy="1314683"/>
      </dsp:txXfrm>
    </dsp:sp>
    <dsp:sp modelId="{800372B0-1AC0-43EF-878C-1728BDA3B6E8}">
      <dsp:nvSpPr>
        <dsp:cNvPr id="0" name=""/>
        <dsp:cNvSpPr/>
      </dsp:nvSpPr>
      <dsp:spPr>
        <a:xfrm>
          <a:off x="6730583" y="3489188"/>
          <a:ext cx="2516359" cy="1177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Clé de répartition des toitures à affiner</a:t>
          </a:r>
        </a:p>
      </dsp:txBody>
      <dsp:txXfrm>
        <a:off x="6730583" y="3489188"/>
        <a:ext cx="2516359" cy="1177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B88142F-0419-429F-B184-7D2D056F522A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7F29EAB-A032-4E05-9278-A4BFC2CDA7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73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95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627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" y="101600"/>
            <a:ext cx="9831531" cy="121736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6740"/>
            <a:ext cx="7488189" cy="93611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02" y="6348984"/>
            <a:ext cx="882334" cy="50901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832" y="6441419"/>
            <a:ext cx="572393" cy="34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3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4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0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27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178" indent="-4571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burle@maregionsud.fr" TargetMode="External"/><Relationship Id="rId2" Type="http://schemas.openxmlformats.org/officeDocument/2006/relationships/hyperlink" Target="mailto:maquadrio@maregionsud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incent.baggioni@energie-partagee.org" TargetMode="External"/><Relationship Id="rId4" Type="http://schemas.openxmlformats.org/officeDocument/2006/relationships/hyperlink" Target="mailto:jesperon@maregionsud.fr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4476E4-256B-4AE7-AEBE-DDD9C9EAD3FA}"/>
              </a:ext>
            </a:extLst>
          </p:cNvPr>
          <p:cNvSpPr/>
          <p:nvPr/>
        </p:nvSpPr>
        <p:spPr>
          <a:xfrm>
            <a:off x="150125" y="1356772"/>
            <a:ext cx="9223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Cadre Régional de soutien </a:t>
            </a:r>
            <a:r>
              <a:rPr lang="fr-FR" sz="3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aux </a:t>
            </a:r>
            <a:r>
              <a:rPr lang="fr-FR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projets d’Energies Renouvelables </a:t>
            </a:r>
            <a:r>
              <a:rPr lang="fr-FR" sz="3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Photovoltaïque </a:t>
            </a:r>
            <a:r>
              <a:rPr lang="fr-FR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(PV)</a:t>
            </a:r>
          </a:p>
        </p:txBody>
      </p:sp>
      <p:pic>
        <p:nvPicPr>
          <p:cNvPr id="3" name="Picture 2" descr="RÃ©sultat de recherche d'images pour &quot;logo rÃ©gion sud provence alpes cote d'azu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9052"/>
            <a:ext cx="3613517" cy="208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9307" y="5008728"/>
            <a:ext cx="8625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Marie-Aimée QUADRIO</a:t>
            </a:r>
          </a:p>
          <a:p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Référente Energies Renouvelables </a:t>
            </a:r>
            <a:b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 de l'Aménagement du Territoire et de la Transition Energétique </a:t>
            </a:r>
            <a:b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Transition Energétique </a:t>
            </a:r>
            <a:b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764" y="2433990"/>
            <a:ext cx="2388357" cy="30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C9E180CD-DA8F-2F4B-B722-A20354278F03}"/>
              </a:ext>
            </a:extLst>
          </p:cNvPr>
          <p:cNvSpPr txBox="1">
            <a:spLocks/>
          </p:cNvSpPr>
          <p:nvPr/>
        </p:nvSpPr>
        <p:spPr>
          <a:xfrm>
            <a:off x="274437" y="1658947"/>
            <a:ext cx="9333587" cy="776317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275" dirty="0" smtClean="0">
                <a:solidFill>
                  <a:schemeClr val="accent5">
                    <a:lumMod val="75000"/>
                  </a:schemeClr>
                </a:solidFill>
              </a:rPr>
              <a:t>Energie partagée en région SUD : un animateur, des outils et ressources pour:</a:t>
            </a:r>
            <a:endParaRPr lang="fr-FR" sz="2275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243E8182-B2AF-6F4B-9F84-9A3B7E08CD94}"/>
              </a:ext>
            </a:extLst>
          </p:cNvPr>
          <p:cNvSpPr txBox="1">
            <a:spLocks/>
          </p:cNvSpPr>
          <p:nvPr/>
        </p:nvSpPr>
        <p:spPr>
          <a:xfrm>
            <a:off x="774250" y="2196979"/>
            <a:ext cx="8333960" cy="3865658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75" dirty="0" smtClean="0"/>
              <a:t>Conseiller et appuyer les collectivités</a:t>
            </a:r>
          </a:p>
          <a:p>
            <a:pPr lvl="1"/>
            <a:r>
              <a:rPr lang="fr-FR" sz="1788" dirty="0" smtClean="0"/>
              <a:t>Sensibilisation aux </a:t>
            </a:r>
            <a:r>
              <a:rPr lang="fr-FR" sz="1788" dirty="0" err="1" smtClean="0"/>
              <a:t>EnR</a:t>
            </a:r>
            <a:r>
              <a:rPr lang="fr-FR" sz="1788" dirty="0" smtClean="0"/>
              <a:t> citoyennes</a:t>
            </a:r>
          </a:p>
          <a:p>
            <a:pPr lvl="1"/>
            <a:r>
              <a:rPr lang="fr-FR" sz="1788" dirty="0" smtClean="0"/>
              <a:t>Aide à la mobilisation locale</a:t>
            </a:r>
          </a:p>
          <a:p>
            <a:pPr lvl="1"/>
            <a:r>
              <a:rPr lang="fr-FR" sz="1788" dirty="0" smtClean="0"/>
              <a:t>Ressources techniques et juridiques</a:t>
            </a:r>
          </a:p>
          <a:p>
            <a:pPr lvl="1"/>
            <a:r>
              <a:rPr lang="fr-FR" sz="1788" dirty="0" smtClean="0"/>
              <a:t>Conseils individualisés</a:t>
            </a:r>
          </a:p>
          <a:p>
            <a:pPr lvl="1"/>
            <a:r>
              <a:rPr lang="fr-FR" sz="1788" dirty="0" smtClean="0"/>
              <a:t>Modèle de cahiers des charges</a:t>
            </a:r>
          </a:p>
          <a:p>
            <a:pPr lvl="1"/>
            <a:r>
              <a:rPr lang="fr-FR" sz="1788" dirty="0" smtClean="0"/>
              <a:t>Répertoire de compétences</a:t>
            </a:r>
          </a:p>
          <a:p>
            <a:pPr lvl="1"/>
            <a:r>
              <a:rPr lang="fr-FR" sz="1788" dirty="0" smtClean="0"/>
              <a:t>Aide à la définition de stratégie </a:t>
            </a:r>
            <a:r>
              <a:rPr lang="fr-FR" sz="1788" dirty="0" err="1" smtClean="0"/>
              <a:t>EnR</a:t>
            </a:r>
            <a:r>
              <a:rPr lang="fr-FR" sz="1788" dirty="0" smtClean="0"/>
              <a:t> territoriale</a:t>
            </a:r>
          </a:p>
          <a:p>
            <a:r>
              <a:rPr lang="fr-FR" sz="2275" dirty="0" smtClean="0"/>
              <a:t>Etablir des partenariats avec les développeurs</a:t>
            </a:r>
          </a:p>
          <a:p>
            <a:pPr lvl="1"/>
            <a:r>
              <a:rPr lang="fr-FR" sz="1788" dirty="0" smtClean="0"/>
              <a:t>En </a:t>
            </a:r>
            <a:r>
              <a:rPr lang="fr-FR" sz="1788" dirty="0" err="1" smtClean="0"/>
              <a:t>co</a:t>
            </a:r>
            <a:r>
              <a:rPr lang="fr-FR" sz="1788" dirty="0" smtClean="0"/>
              <a:t>-développement , En </a:t>
            </a:r>
            <a:r>
              <a:rPr lang="fr-FR" sz="1788" dirty="0" err="1" smtClean="0"/>
              <a:t>co</a:t>
            </a:r>
            <a:r>
              <a:rPr lang="fr-FR" sz="1788" dirty="0" smtClean="0"/>
              <a:t>-investissement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8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588393" y="1079938"/>
            <a:ext cx="8984326" cy="4761660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r-FR" dirty="0" smtClean="0"/>
          </a:p>
          <a:p>
            <a:pPr marL="0" indent="0" algn="ctr">
              <a:buFont typeface="Arial" charset="0"/>
              <a:buNone/>
            </a:pPr>
            <a:r>
              <a:rPr lang="fr-FR" sz="2925" b="1" dirty="0" smtClean="0"/>
              <a:t>MERCI POUR VOTRE ATTENTION</a:t>
            </a:r>
          </a:p>
          <a:p>
            <a:pPr marL="0" indent="0" algn="ctr">
              <a:buFont typeface="Arial" charset="0"/>
              <a:buNone/>
            </a:pPr>
            <a:endParaRPr lang="fr-FR" sz="1625" b="1" dirty="0" smtClean="0"/>
          </a:p>
          <a:p>
            <a:pPr marL="0" indent="0">
              <a:buFont typeface="Arial" charset="0"/>
              <a:buNone/>
            </a:pPr>
            <a:r>
              <a:rPr lang="fr-FR" sz="1625" b="1" u="sng" dirty="0" smtClean="0"/>
              <a:t>Photovoltaïque raccordé au réseau en injection totale / Etude de faisabilité / AMI : </a:t>
            </a:r>
          </a:p>
          <a:p>
            <a:pPr>
              <a:buFontTx/>
              <a:buChar char="-"/>
            </a:pPr>
            <a:r>
              <a:rPr lang="fr-FR" sz="1625" dirty="0" smtClean="0"/>
              <a:t>Marie-Aimée QUADRIO </a:t>
            </a:r>
            <a:r>
              <a:rPr lang="fr-FR" sz="1625" dirty="0" smtClean="0">
                <a:sym typeface="Wingdings" panose="05000000000000000000" pitchFamily="2" charset="2"/>
              </a:rPr>
              <a:t> </a:t>
            </a:r>
            <a:r>
              <a:rPr lang="fr-FR" sz="1625" dirty="0" smtClean="0">
                <a:sym typeface="Wingdings" panose="05000000000000000000" pitchFamily="2" charset="2"/>
                <a:hlinkClick r:id="rId2"/>
              </a:rPr>
              <a:t>maquadrio@maregionsud.fr</a:t>
            </a:r>
            <a:endParaRPr lang="fr-FR" sz="1625" dirty="0" smtClean="0"/>
          </a:p>
          <a:p>
            <a:pPr>
              <a:buFontTx/>
              <a:buChar char="-"/>
            </a:pPr>
            <a:r>
              <a:rPr lang="fr-FR" sz="1625" dirty="0" smtClean="0"/>
              <a:t>Gaëtan BURLE </a:t>
            </a:r>
            <a:r>
              <a:rPr lang="fr-FR" sz="1625" dirty="0" smtClean="0">
                <a:sym typeface="Wingdings" panose="05000000000000000000" pitchFamily="2" charset="2"/>
              </a:rPr>
              <a:t> </a:t>
            </a:r>
            <a:r>
              <a:rPr lang="fr-FR" sz="1625" dirty="0" smtClean="0">
                <a:sym typeface="Wingdings" panose="05000000000000000000" pitchFamily="2" charset="2"/>
                <a:hlinkClick r:id="rId3"/>
              </a:rPr>
              <a:t>gburle@maregionsud.fr</a:t>
            </a:r>
            <a:endParaRPr lang="fr-FR" sz="1625" dirty="0" smtClean="0">
              <a:sym typeface="Wingdings" panose="05000000000000000000" pitchFamily="2" charset="2"/>
            </a:endParaRPr>
          </a:p>
          <a:p>
            <a:pPr marL="0" indent="0">
              <a:buFont typeface="Arial" charset="0"/>
              <a:buNone/>
            </a:pPr>
            <a:endParaRPr lang="fr-FR" sz="1625" b="1" dirty="0" smtClean="0"/>
          </a:p>
          <a:p>
            <a:pPr marL="0" indent="0">
              <a:buFont typeface="Arial" charset="0"/>
              <a:buNone/>
            </a:pPr>
            <a:r>
              <a:rPr lang="fr-FR" sz="1625" b="1" u="sng" dirty="0" smtClean="0"/>
              <a:t>Autoconsommation (Appel à Projets SMART PV 3.0) : </a:t>
            </a:r>
          </a:p>
          <a:p>
            <a:pPr>
              <a:buFontTx/>
              <a:buChar char="-"/>
            </a:pPr>
            <a:r>
              <a:rPr lang="fr-FR" sz="1625" dirty="0" smtClean="0"/>
              <a:t>Jocelyn ESPERON </a:t>
            </a:r>
            <a:r>
              <a:rPr lang="fr-FR" sz="1625" dirty="0" smtClean="0">
                <a:sym typeface="Wingdings" panose="05000000000000000000" pitchFamily="2" charset="2"/>
              </a:rPr>
              <a:t></a:t>
            </a:r>
            <a:r>
              <a:rPr lang="fr-FR" sz="1625" dirty="0" smtClean="0"/>
              <a:t> </a:t>
            </a:r>
            <a:r>
              <a:rPr lang="fr-FR" sz="1625" dirty="0" smtClean="0">
                <a:hlinkClick r:id="rId4"/>
              </a:rPr>
              <a:t>jesperon@maregionsud.fr</a:t>
            </a:r>
            <a:endParaRPr lang="fr-FR" sz="1625" dirty="0" smtClean="0"/>
          </a:p>
          <a:p>
            <a:pPr>
              <a:buFontTx/>
              <a:buChar char="-"/>
            </a:pPr>
            <a:r>
              <a:rPr lang="fr-FR" sz="1625" dirty="0" smtClean="0"/>
              <a:t>Marie-Aimée QUADRIO </a:t>
            </a:r>
            <a:r>
              <a:rPr lang="fr-FR" sz="1625" dirty="0" smtClean="0">
                <a:sym typeface="Wingdings" panose="05000000000000000000" pitchFamily="2" charset="2"/>
              </a:rPr>
              <a:t> </a:t>
            </a:r>
            <a:r>
              <a:rPr lang="fr-FR" sz="1625" dirty="0" smtClean="0">
                <a:sym typeface="Wingdings" panose="05000000000000000000" pitchFamily="2" charset="2"/>
                <a:hlinkClick r:id="rId2"/>
              </a:rPr>
              <a:t>maquadrio@maregionsud.fr</a:t>
            </a:r>
            <a:endParaRPr lang="fr-FR" sz="1625" dirty="0" smtClean="0"/>
          </a:p>
          <a:p>
            <a:pPr marL="0" indent="0">
              <a:buFont typeface="Arial" charset="0"/>
              <a:buNone/>
            </a:pPr>
            <a:endParaRPr lang="fr-FR" sz="1625" i="1" dirty="0" smtClean="0">
              <a:solidFill>
                <a:schemeClr val="dk1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fr-FR" sz="1625" b="1" u="sng" dirty="0" smtClean="0"/>
              <a:t>Energie Partagée (montage projets petites capacités/collectifs): </a:t>
            </a:r>
          </a:p>
          <a:p>
            <a:pPr>
              <a:buFontTx/>
              <a:buChar char="-"/>
            </a:pPr>
            <a:r>
              <a:rPr lang="fr-FR" sz="1625" dirty="0" smtClean="0"/>
              <a:t>Vincent BAGGIONI </a:t>
            </a:r>
            <a:r>
              <a:rPr lang="fr-FR" sz="1625" dirty="0" smtClean="0">
                <a:sym typeface="Wingdings" panose="05000000000000000000" pitchFamily="2" charset="2"/>
              </a:rPr>
              <a:t></a:t>
            </a:r>
            <a:r>
              <a:rPr lang="fr-FR" sz="1625" dirty="0" smtClean="0"/>
              <a:t> </a:t>
            </a:r>
            <a:r>
              <a:rPr lang="it-IT" sz="1625" dirty="0" smtClean="0">
                <a:hlinkClick r:id="rId5"/>
              </a:rPr>
              <a:t>vincent.baggioni@energie-partagee.org</a:t>
            </a:r>
            <a:endParaRPr lang="it-IT" sz="1625" dirty="0" smtClean="0"/>
          </a:p>
          <a:p>
            <a:pPr>
              <a:buFontTx/>
              <a:buChar char="-"/>
            </a:pPr>
            <a:endParaRPr lang="fr-FR" sz="1625" dirty="0" smtClean="0"/>
          </a:p>
          <a:p>
            <a:pPr marL="0" indent="0" algn="ctr">
              <a:buFont typeface="Arial" charset="0"/>
              <a:buNone/>
            </a:pPr>
            <a:r>
              <a:rPr lang="fr-FR" sz="1625" i="1" dirty="0" smtClean="0">
                <a:solidFill>
                  <a:schemeClr val="dk1"/>
                </a:solidFill>
                <a:highlight>
                  <a:srgbClr val="FFFF00"/>
                </a:highlight>
              </a:rPr>
              <a:t>Les aides sont disponibles sur Oreca.maregionsud.fr</a:t>
            </a:r>
          </a:p>
          <a:p>
            <a:pPr>
              <a:buFontTx/>
              <a:buChar char="-"/>
            </a:pPr>
            <a:endParaRPr lang="fr-FR" sz="1625" dirty="0" smtClean="0"/>
          </a:p>
          <a:p>
            <a:pPr marL="0" indent="0">
              <a:buFont typeface="Arial" charset="0"/>
              <a:buNone/>
            </a:pPr>
            <a:endParaRPr lang="fr-FR" sz="1625" b="1" dirty="0"/>
          </a:p>
        </p:txBody>
      </p:sp>
    </p:spTree>
    <p:extLst>
      <p:ext uri="{BB962C8B-B14F-4D97-AF65-F5344CB8AC3E}">
        <p14:creationId xmlns:p14="http://schemas.microsoft.com/office/powerpoint/2010/main" val="5204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3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6902C8B4-15F4-48AC-83DB-B3FF88D2CC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1856686"/>
              </p:ext>
            </p:extLst>
          </p:nvPr>
        </p:nvGraphicFramePr>
        <p:xfrm>
          <a:off x="453452" y="1447060"/>
          <a:ext cx="9329740" cy="47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A28CF3BB-00D9-486B-9AA1-BD4826437AEB}"/>
              </a:ext>
            </a:extLst>
          </p:cNvPr>
          <p:cNvSpPr txBox="1"/>
          <p:nvPr/>
        </p:nvSpPr>
        <p:spPr>
          <a:xfrm>
            <a:off x="6606967" y="1797227"/>
            <a:ext cx="25567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=&gt; SOUTENIR LA MASSIFICATION PV TOITURES</a:t>
            </a:r>
          </a:p>
        </p:txBody>
      </p:sp>
    </p:spTree>
    <p:extLst>
      <p:ext uri="{BB962C8B-B14F-4D97-AF65-F5344CB8AC3E}">
        <p14:creationId xmlns:p14="http://schemas.microsoft.com/office/powerpoint/2010/main" val="34753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2137" y="1569493"/>
            <a:ext cx="686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Le cadre d’intervention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382137" y="2251247"/>
            <a:ext cx="9252583" cy="3754124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DISPOSITIFS D’AMORCAGE : rendre le foncier et les données disponibles</a:t>
            </a:r>
          </a:p>
          <a:p>
            <a:endParaRPr lang="fr-FR" sz="2000" dirty="0" smtClean="0"/>
          </a:p>
          <a:p>
            <a:r>
              <a:rPr lang="fr-FR" sz="2000" b="1" u="sng" dirty="0" smtClean="0">
                <a:solidFill>
                  <a:schemeClr val="accent5">
                    <a:lumMod val="75000"/>
                  </a:schemeClr>
                </a:solidFill>
              </a:rPr>
              <a:t>MASSIFICATION DES REALISATIONS / INVESTISSEMENT</a:t>
            </a:r>
          </a:p>
          <a:p>
            <a:endParaRPr lang="fr-FR" sz="2000" dirty="0" smtClean="0"/>
          </a:p>
          <a:p>
            <a:r>
              <a:rPr lang="fr-FR" sz="2000" dirty="0" smtClean="0"/>
              <a:t>STRUCTURATION DE LA FILIERE</a:t>
            </a:r>
          </a:p>
          <a:p>
            <a:endParaRPr lang="fr-FR" sz="2000" dirty="0" smtClean="0"/>
          </a:p>
          <a:p>
            <a:r>
              <a:rPr lang="fr-FR" sz="2000" dirty="0" smtClean="0"/>
              <a:t>SOUTIEN A L’INNOVATION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747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232172" y="2506133"/>
            <a:ext cx="9673828" cy="3602813"/>
          </a:xfrm>
        </p:spPr>
        <p:txBody>
          <a:bodyPr>
            <a:noAutofit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463" smtClean="0"/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r>
              <a:rPr lang="fr-FR" sz="2000" u="sng" smtClean="0"/>
              <a:t>Taux d’aide maximum </a:t>
            </a:r>
            <a:r>
              <a:rPr lang="fr-FR" sz="2000" smtClean="0"/>
              <a:t>: entre 200 et 300 € le kWc, avec un plafond de 30 % de l’assiette éligible.  + Bonificatio</a:t>
            </a:r>
            <a:endParaRPr lang="fr-FR" sz="2000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510E88B1-2184-4588-B001-46C3D5FB9EEB}"/>
              </a:ext>
            </a:extLst>
          </p:cNvPr>
          <p:cNvSpPr txBox="1">
            <a:spLocks/>
          </p:cNvSpPr>
          <p:nvPr/>
        </p:nvSpPr>
        <p:spPr bwMode="auto">
          <a:xfrm>
            <a:off x="232172" y="2315906"/>
            <a:ext cx="881009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1B9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fr-FR" sz="2800" dirty="0">
                <a:solidFill>
                  <a:schemeClr val="tx1"/>
                </a:solidFill>
              </a:rPr>
              <a:t>Soutien aux installations PV raccordées réseau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r="3032" b="16505"/>
          <a:stretch/>
        </p:blipFill>
        <p:spPr>
          <a:xfrm>
            <a:off x="548022" y="3797490"/>
            <a:ext cx="8499852" cy="1846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8022" y="1660400"/>
            <a:ext cx="6223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5">
                    <a:lumMod val="75000"/>
                  </a:schemeClr>
                </a:solidFill>
              </a:rPr>
              <a:t>MASSIFICATION DES REALISATIONS / INVESTISSEMENT</a:t>
            </a:r>
          </a:p>
        </p:txBody>
      </p:sp>
    </p:spTree>
    <p:extLst>
      <p:ext uri="{BB962C8B-B14F-4D97-AF65-F5344CB8AC3E}">
        <p14:creationId xmlns:p14="http://schemas.microsoft.com/office/powerpoint/2010/main" val="7164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8022" y="1660400"/>
            <a:ext cx="6223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5">
                    <a:lumMod val="75000"/>
                  </a:schemeClr>
                </a:solidFill>
              </a:rPr>
              <a:t>MASSIFICATION DES REALISATIONS / INVESTISSEMENT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0841" y="2221695"/>
            <a:ext cx="8984326" cy="371475"/>
          </a:xfrm>
          <a:ln>
            <a:solidFill>
              <a:srgbClr val="002060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5pPr>
            <a:lvl6pPr marL="60957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6pPr>
            <a:lvl7pPr marL="121914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7pPr>
            <a:lvl8pPr marL="182870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8pPr>
            <a:lvl9pPr marL="2438278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800" b="1" smtClean="0"/>
              <a:t>Appel à Projets SMART PV 3.0 – Autoconsommation</a:t>
            </a:r>
            <a:endParaRPr lang="fr-FR" sz="2800" b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75175" y="2945685"/>
            <a:ext cx="8984326" cy="4271963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fr-FR" sz="2000" smtClean="0"/>
              <a:t>Edition 2019 cloturée le 6 mai dernier ! </a:t>
            </a:r>
          </a:p>
          <a:p>
            <a:pPr marL="0" indent="0">
              <a:buFont typeface="Arial" charset="0"/>
              <a:buNone/>
            </a:pPr>
            <a:endParaRPr lang="fr-FR" sz="100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 smtClean="0"/>
              <a:t>Autoconsommation TOTALE + gestion intelligente de l’énergie + MDE</a:t>
            </a:r>
          </a:p>
          <a:p>
            <a:endParaRPr lang="fr-FR" sz="1000" smtClean="0">
              <a:highlight>
                <a:srgbClr val="FFFF00"/>
              </a:highlight>
            </a:endParaRPr>
          </a:p>
          <a:p>
            <a:pPr marL="0" indent="0">
              <a:buFont typeface="Arial" charset="0"/>
              <a:buNone/>
            </a:pPr>
            <a:r>
              <a:rPr lang="fr-FR" sz="2000" i="1" smtClean="0"/>
              <a:t>Modalités: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smtClean="0"/>
              <a:t>Projets de 10 kWc minimum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smtClean="0"/>
              <a:t>Au moins </a:t>
            </a:r>
            <a:r>
              <a:rPr lang="fr-FR" sz="2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98% </a:t>
            </a:r>
            <a:r>
              <a:rPr lang="fr-FR" sz="2000" smtClean="0"/>
              <a:t>de la production doit être consommée sur place</a:t>
            </a:r>
          </a:p>
          <a:p>
            <a:pPr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fr-FR" sz="2000" smtClean="0"/>
              <a:t>Plafond d’aide jusqu’à 100 k€ + bonus possible plafonné à 30 k€</a:t>
            </a:r>
          </a:p>
          <a:p>
            <a:pPr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fr-FR" sz="2000" smtClean="0"/>
              <a:t>Taux d’aide entre 20 et 30%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7338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2137" y="1569493"/>
            <a:ext cx="686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Le cadre d’intervention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382137" y="2251247"/>
            <a:ext cx="9252583" cy="3754124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u="sng" dirty="0" smtClean="0">
                <a:solidFill>
                  <a:schemeClr val="accent5">
                    <a:lumMod val="75000"/>
                  </a:schemeClr>
                </a:solidFill>
              </a:rPr>
              <a:t>DISPOSITIFS D’AMORCAGE : rendre le foncier et les données disponibles</a:t>
            </a:r>
          </a:p>
          <a:p>
            <a:endParaRPr lang="fr-FR" sz="2000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2000" dirty="0" smtClean="0"/>
              <a:t>MASSIFICATION DES REALISATIONS / INVESTISSEMENT</a:t>
            </a:r>
          </a:p>
          <a:p>
            <a:endParaRPr lang="fr-FR" sz="2000" dirty="0" smtClean="0"/>
          </a:p>
          <a:p>
            <a:r>
              <a:rPr lang="fr-FR" sz="2000" dirty="0" smtClean="0"/>
              <a:t>STRUCTURATION DE LA FILIERE</a:t>
            </a:r>
          </a:p>
          <a:p>
            <a:endParaRPr lang="fr-FR" sz="2000" dirty="0" smtClean="0"/>
          </a:p>
          <a:p>
            <a:r>
              <a:rPr lang="fr-FR" sz="2000" dirty="0" smtClean="0"/>
              <a:t>SOUTIEN A L’INNOVATION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165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8021" y="1660400"/>
            <a:ext cx="81046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5">
                    <a:lumMod val="75000"/>
                  </a:schemeClr>
                </a:solidFill>
              </a:rPr>
              <a:t>DISPOSITIFS D’AMORCAGE : rendre le foncier et les données disponibles</a:t>
            </a:r>
          </a:p>
          <a:p>
            <a:endParaRPr lang="fr-FR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81492" y="2340317"/>
            <a:ext cx="8843171" cy="3867514"/>
          </a:xfrm>
        </p:spPr>
        <p:txBody>
          <a:bodyPr>
            <a:normAutofit fontScale="92500" lnSpcReduction="20000"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8606" lvl="3" indent="-278606">
              <a:buFont typeface="+mj-lt"/>
              <a:buAutoNum type="arabicPeriod"/>
            </a:pPr>
            <a:r>
              <a:rPr lang="fr-FR" sz="2400" b="1" smtClean="0"/>
              <a:t>Cadastre ENR </a:t>
            </a:r>
            <a:r>
              <a:rPr lang="fr-FR" sz="2400" smtClean="0"/>
              <a:t>: visualisation du foncier disponible (été 2019)</a:t>
            </a:r>
          </a:p>
          <a:p>
            <a:pPr marL="278606" lvl="3" indent="-278606">
              <a:buFont typeface="+mj-lt"/>
              <a:buAutoNum type="arabicPeriod"/>
            </a:pPr>
            <a:endParaRPr lang="fr-FR" sz="2400" b="1" smtClean="0"/>
          </a:p>
          <a:p>
            <a:pPr marL="278606" lvl="3" indent="-278606">
              <a:buFont typeface="+mj-lt"/>
              <a:buAutoNum type="arabicPeriod"/>
            </a:pPr>
            <a:r>
              <a:rPr lang="fr-FR" sz="2400" b="1" smtClean="0"/>
              <a:t>Missions d’animation territoriale : </a:t>
            </a:r>
            <a:r>
              <a:rPr lang="fr-FR" sz="2400" smtClean="0"/>
              <a:t>Plan Solaire (fin 2019) </a:t>
            </a:r>
            <a:r>
              <a:rPr lang="fr-FR" sz="2400" b="1" smtClean="0">
                <a:solidFill>
                  <a:srgbClr val="7030A0"/>
                </a:solidFill>
              </a:rPr>
              <a:t>+ mission Energie Partagée</a:t>
            </a: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2400" smtClean="0"/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r>
              <a:rPr lang="fr-FR" sz="2400" b="1" smtClean="0"/>
              <a:t>3-  GT raccordement </a:t>
            </a:r>
            <a:r>
              <a:rPr lang="fr-FR" sz="2400" smtClean="0"/>
              <a:t>(en cours). A venir : formation/séminaire</a:t>
            </a: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2400" b="1" smtClean="0">
              <a:solidFill>
                <a:schemeClr val="accent3"/>
              </a:solidFill>
            </a:endParaRPr>
          </a:p>
          <a:p>
            <a:pPr marL="0" lvl="3" indent="0">
              <a:buFont typeface="Arial" charset="0"/>
              <a:buNone/>
            </a:pPr>
            <a:r>
              <a:rPr lang="fr-FR" sz="2400" b="1" smtClean="0"/>
              <a:t>4- Etudes d’opportunité /pre-faisabilité </a:t>
            </a:r>
            <a:r>
              <a:rPr lang="fr-FR" sz="2400" smtClean="0"/>
              <a:t>(si projets complexes).</a:t>
            </a: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2400" smtClean="0">
              <a:solidFill>
                <a:schemeClr val="accent3"/>
              </a:solidFill>
            </a:endParaRP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r>
              <a:rPr lang="fr-FR" sz="2400" b="1" smtClean="0">
                <a:solidFill>
                  <a:srgbClr val="7030A0"/>
                </a:solidFill>
              </a:rPr>
              <a:t>5</a:t>
            </a:r>
            <a:r>
              <a:rPr lang="fr-FR" sz="2400" smtClean="0">
                <a:solidFill>
                  <a:srgbClr val="7030A0"/>
                </a:solidFill>
              </a:rPr>
              <a:t>- </a:t>
            </a:r>
            <a:r>
              <a:rPr lang="fr-FR" sz="2400" b="1" smtClean="0">
                <a:solidFill>
                  <a:srgbClr val="7030A0"/>
                </a:solidFill>
              </a:rPr>
              <a:t>Etude de potentiel territorial : AMI (ou équivalent) « foncier dérisqué »</a:t>
            </a:r>
            <a:endParaRPr lang="fr-FR" sz="2400" smtClean="0"/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463" dirty="0"/>
          </a:p>
        </p:txBody>
      </p:sp>
    </p:spTree>
    <p:extLst>
      <p:ext uri="{BB962C8B-B14F-4D97-AF65-F5344CB8AC3E}">
        <p14:creationId xmlns:p14="http://schemas.microsoft.com/office/powerpoint/2010/main" val="14523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8021" y="1660400"/>
            <a:ext cx="81046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5">
                    <a:lumMod val="75000"/>
                  </a:schemeClr>
                </a:solidFill>
              </a:rPr>
              <a:t>DISPOSITIFS D’AMORCAGE : rendre le foncier et les données disponibles</a:t>
            </a:r>
          </a:p>
          <a:p>
            <a:endParaRPr lang="fr-FR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48021" y="2246034"/>
            <a:ext cx="8811845" cy="4382739"/>
          </a:xfrm>
        </p:spPr>
        <p:txBody>
          <a:bodyPr>
            <a:normAutofit/>
          </a:bodyPr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488"/>
              </a:spcAft>
              <a:buFont typeface="Arial" charset="0"/>
              <a:buNone/>
            </a:pPr>
            <a:r>
              <a:rPr lang="fr-FR" sz="2600" b="1" dirty="0" smtClean="0">
                <a:solidFill>
                  <a:srgbClr val="002060"/>
                </a:solidFill>
              </a:rPr>
              <a:t>ZOOM Etude de potentiel territorial : AMI «foncier </a:t>
            </a:r>
            <a:r>
              <a:rPr lang="fr-FR" sz="2600" b="1" dirty="0" err="1" smtClean="0">
                <a:solidFill>
                  <a:srgbClr val="002060"/>
                </a:solidFill>
              </a:rPr>
              <a:t>dérisqué</a:t>
            </a:r>
            <a:r>
              <a:rPr lang="fr-FR" sz="2600" b="1" dirty="0" smtClean="0">
                <a:solidFill>
                  <a:srgbClr val="002060"/>
                </a:solidFill>
              </a:rPr>
              <a:t> »</a:t>
            </a: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100" b="1" dirty="0" smtClean="0"/>
          </a:p>
          <a:p>
            <a:pPr algn="just">
              <a:spcAft>
                <a:spcPts val="488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2200" dirty="0" smtClean="0"/>
              <a:t>Vision d’ensemble, globale, du déploiement du PV sur un territoire</a:t>
            </a:r>
          </a:p>
          <a:p>
            <a:pPr algn="just">
              <a:spcAft>
                <a:spcPts val="488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900" dirty="0" smtClean="0"/>
          </a:p>
          <a:p>
            <a:pPr algn="just">
              <a:spcAft>
                <a:spcPts val="488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2200" dirty="0" smtClean="0"/>
              <a:t>Soutenir l’identification fine de toitures, terrains, sites </a:t>
            </a:r>
            <a:r>
              <a:rPr lang="fr-FR" sz="2200" dirty="0" err="1" smtClean="0"/>
              <a:t>dérisqués</a:t>
            </a:r>
            <a:endParaRPr lang="fr-FR" sz="2200" dirty="0" smtClean="0"/>
          </a:p>
          <a:p>
            <a:pPr algn="just">
              <a:spcAft>
                <a:spcPts val="488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000" dirty="0" smtClean="0"/>
          </a:p>
          <a:p>
            <a:pPr algn="just">
              <a:spcAft>
                <a:spcPts val="488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2200" dirty="0" smtClean="0"/>
              <a:t>Identifier des scénarios de grappes d’installations, afin d’optimiser le potentiel local et de faciliter les négociations avec d’éventuels développeurs/investisseurs. </a:t>
            </a:r>
            <a:endParaRPr lang="fr-FR" sz="900" dirty="0" smtClean="0"/>
          </a:p>
          <a:p>
            <a:pPr marL="0" indent="0" algn="ctr">
              <a:spcAft>
                <a:spcPts val="488"/>
              </a:spcAft>
              <a:buFont typeface="Arial" charset="0"/>
              <a:buNone/>
            </a:pPr>
            <a:r>
              <a:rPr lang="fr-FR" sz="2200" dirty="0" smtClean="0"/>
              <a:t>Taux d’aide maximal : 50 à 70%</a:t>
            </a:r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463" dirty="0" smtClean="0"/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463" dirty="0" smtClean="0"/>
          </a:p>
          <a:p>
            <a:pPr marL="0" indent="0" algn="just">
              <a:spcAft>
                <a:spcPts val="488"/>
              </a:spcAft>
              <a:buFont typeface="Arial" charset="0"/>
              <a:buNone/>
            </a:pPr>
            <a:endParaRPr lang="fr-FR" sz="1463" dirty="0"/>
          </a:p>
        </p:txBody>
      </p:sp>
    </p:spTree>
    <p:extLst>
      <p:ext uri="{BB962C8B-B14F-4D97-AF65-F5344CB8AC3E}">
        <p14:creationId xmlns:p14="http://schemas.microsoft.com/office/powerpoint/2010/main" val="38204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8021" y="1660400"/>
            <a:ext cx="81046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accent5">
                    <a:lumMod val="75000"/>
                  </a:schemeClr>
                </a:solidFill>
              </a:rPr>
              <a:t>DISPOSITIFS D’AMORCAGE : rendre le foncier et les données disponibles</a:t>
            </a:r>
          </a:p>
          <a:p>
            <a:endParaRPr lang="fr-FR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7DA786E-C004-9644-A19B-D589BFD80B38}"/>
              </a:ext>
            </a:extLst>
          </p:cNvPr>
          <p:cNvSpPr txBox="1">
            <a:spLocks/>
          </p:cNvSpPr>
          <p:nvPr/>
        </p:nvSpPr>
        <p:spPr>
          <a:xfrm>
            <a:off x="781683" y="2876724"/>
            <a:ext cx="8676154" cy="3114643"/>
          </a:xfrm>
        </p:spPr>
        <p:txBody>
          <a:bodyPr/>
          <a:lstStyle>
            <a:lvl1pPr marL="457178" indent="-45717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50" indent="-38098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25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493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62" indent="-30478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63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4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fr-FR" sz="2000" dirty="0" smtClean="0"/>
              <a:t>Une approche </a:t>
            </a:r>
            <a:r>
              <a:rPr lang="fr-FR" sz="2000" dirty="0"/>
              <a:t>p</a:t>
            </a:r>
            <a:r>
              <a:rPr lang="fr-FR" sz="2000" dirty="0" smtClean="0"/>
              <a:t>articipative permet :</a:t>
            </a:r>
          </a:p>
          <a:p>
            <a:pPr>
              <a:buFontTx/>
              <a:buChar char="-"/>
            </a:pPr>
            <a:r>
              <a:rPr lang="fr-FR" sz="2000" dirty="0" smtClean="0"/>
              <a:t>de faire sortir des projets sur créneau souvent délaissé par les acteurs économiques. (9 à 100 </a:t>
            </a:r>
            <a:r>
              <a:rPr lang="fr-FR" sz="2000" dirty="0" err="1" smtClean="0"/>
              <a:t>kWc</a:t>
            </a:r>
            <a:r>
              <a:rPr lang="fr-FR" sz="2000" dirty="0" smtClean="0"/>
              <a:t> (60 à 700 m2), voire + grandes)</a:t>
            </a:r>
          </a:p>
          <a:p>
            <a:pPr>
              <a:buFontTx/>
              <a:buChar char="-"/>
            </a:pPr>
            <a:r>
              <a:rPr lang="fr-FR" sz="2000" dirty="0" smtClean="0"/>
              <a:t>de favoriser l’acceptation du PV</a:t>
            </a:r>
          </a:p>
          <a:p>
            <a:pPr>
              <a:buFontTx/>
              <a:buChar char="-"/>
            </a:pPr>
            <a:r>
              <a:rPr lang="fr-FR" sz="2000" dirty="0" smtClean="0"/>
              <a:t>De mieux associer les collectivités aux décisions stratégiques, l’affectation des bénéfices localement </a:t>
            </a:r>
          </a:p>
          <a:p>
            <a:r>
              <a:rPr lang="fr-FR" sz="2000" dirty="0" smtClean="0"/>
              <a:t>Faciliter l’accès au bonus participatif?</a:t>
            </a:r>
          </a:p>
          <a:p>
            <a:pPr marL="0" indent="0">
              <a:buFont typeface="Arial" charset="0"/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C02766A-96D9-D54F-8501-3D4ED6DE5CBE}"/>
              </a:ext>
            </a:extLst>
          </p:cNvPr>
          <p:cNvSpPr txBox="1">
            <a:spLocks/>
          </p:cNvSpPr>
          <p:nvPr/>
        </p:nvSpPr>
        <p:spPr bwMode="auto">
          <a:xfrm>
            <a:off x="514143" y="2087078"/>
            <a:ext cx="9391857" cy="78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A3D1F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fr-FR" sz="2600" kern="0" dirty="0">
                <a:solidFill>
                  <a:srgbClr val="002060"/>
                </a:solidFill>
              </a:rPr>
              <a:t>ZOOM Mission Energie Partagée : Intérêts du PV citoyens</a:t>
            </a:r>
          </a:p>
        </p:txBody>
      </p:sp>
    </p:spTree>
    <p:extLst>
      <p:ext uri="{BB962C8B-B14F-4D97-AF65-F5344CB8AC3E}">
        <p14:creationId xmlns:p14="http://schemas.microsoft.com/office/powerpoint/2010/main" val="29845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E - ORANG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8343</TotalTime>
  <Words>562</Words>
  <Application>Microsoft Office PowerPoint</Application>
  <PresentationFormat>Format A4 (210 x 297 mm)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GROUPE - ORANGE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Charlene FICHOT</dc:creator>
  <cp:lastModifiedBy>elmerini valerie</cp:lastModifiedBy>
  <cp:revision>384</cp:revision>
  <cp:lastPrinted>2017-03-22T15:00:57Z</cp:lastPrinted>
  <dcterms:created xsi:type="dcterms:W3CDTF">2017-01-27T08:50:32Z</dcterms:created>
  <dcterms:modified xsi:type="dcterms:W3CDTF">2019-05-10T11:37:35Z</dcterms:modified>
</cp:coreProperties>
</file>