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460" r:id="rId2"/>
    <p:sldId id="489" r:id="rId3"/>
    <p:sldId id="491" r:id="rId4"/>
    <p:sldId id="494" r:id="rId5"/>
    <p:sldId id="495" r:id="rId6"/>
    <p:sldId id="496"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AA"/>
    <a:srgbClr val="58585A"/>
    <a:srgbClr val="573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6"/>
    <p:restoredTop sz="94737"/>
  </p:normalViewPr>
  <p:slideViewPr>
    <p:cSldViewPr snapToGrid="0" snapToObjects="1">
      <p:cViewPr varScale="1">
        <p:scale>
          <a:sx n="64" d="100"/>
          <a:sy n="64"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E0F709-D777-1740-A6F0-0EE19842601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B3CDCC3-ABA2-664F-85E8-6D73491B8A50}"/>
              </a:ext>
            </a:extLst>
          </p:cNvPr>
          <p:cNvSpPr>
            <a:spLocks noGrp="1"/>
          </p:cNvSpPr>
          <p:nvPr>
            <p:ph type="subTitle" idx="1"/>
          </p:nvPr>
        </p:nvSpPr>
        <p:spPr>
          <a:xfrm>
            <a:off x="1524000" y="3602038"/>
            <a:ext cx="9144000" cy="1655762"/>
          </a:xfrm>
        </p:spPr>
        <p:txBody>
          <a:bodyPr/>
          <a:lstStyle>
            <a:lvl1pPr marL="0" indent="0" algn="ctr">
              <a:buNone/>
              <a:defRPr sz="2400"/>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A2B0BB1-AC9B-D746-A4BD-643160FF7AAF}"/>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5" name="Espace réservé du pied de page 4">
            <a:extLst>
              <a:ext uri="{FF2B5EF4-FFF2-40B4-BE49-F238E27FC236}">
                <a16:creationId xmlns:a16="http://schemas.microsoft.com/office/drawing/2014/main" id="{F08884F5-2CBD-D74A-A683-73F2EA8CECA9}"/>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089D1865-FE25-7E40-BDBC-6F9BA0B9EE5A}"/>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404772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AEC8BB-D730-D846-82E4-D0785F9CD41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9574406-633F-B744-A1F7-070FB80C977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E40444-743F-7742-A685-0E175F25AF0E}"/>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5" name="Espace réservé du pied de page 4">
            <a:extLst>
              <a:ext uri="{FF2B5EF4-FFF2-40B4-BE49-F238E27FC236}">
                <a16:creationId xmlns:a16="http://schemas.microsoft.com/office/drawing/2014/main" id="{646010F0-89B0-0940-8788-20AD4838605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5CE2666A-A1AF-8248-9756-AE2580B744C5}"/>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3854219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C1D021-3F9A-3843-88DC-5325125432D5}"/>
              </a:ext>
            </a:extLst>
          </p:cNvPr>
          <p:cNvSpPr>
            <a:spLocks noGrp="1"/>
          </p:cNvSpPr>
          <p:nvPr>
            <p:ph type="title" orient="vert"/>
          </p:nvPr>
        </p:nvSpPr>
        <p:spPr>
          <a:xfrm>
            <a:off x="8724899"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385E4D8-273B-4B4E-9B16-5EF8422CDD78}"/>
              </a:ext>
            </a:extLst>
          </p:cNvPr>
          <p:cNvSpPr>
            <a:spLocks noGrp="1"/>
          </p:cNvSpPr>
          <p:nvPr>
            <p:ph type="body" orient="vert" idx="1"/>
          </p:nvPr>
        </p:nvSpPr>
        <p:spPr>
          <a:xfrm>
            <a:off x="838199"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10E9FF8-0FC6-5E42-B1A5-4588E3C2D9C8}"/>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5" name="Espace réservé du pied de page 4">
            <a:extLst>
              <a:ext uri="{FF2B5EF4-FFF2-40B4-BE49-F238E27FC236}">
                <a16:creationId xmlns:a16="http://schemas.microsoft.com/office/drawing/2014/main" id="{9FFFC579-A8B2-914D-994A-1ECE1D215843}"/>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B34202DA-5C08-904F-AEA0-E8936B1B0656}"/>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1284020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903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3D7DA0-8586-4148-8DAD-9D6A948F19C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83A5815-6C1B-4049-9BE4-F37B0DE67D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62EC473-CE73-FC48-B97E-9714A669BF8D}"/>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5" name="Espace réservé du pied de page 4">
            <a:extLst>
              <a:ext uri="{FF2B5EF4-FFF2-40B4-BE49-F238E27FC236}">
                <a16:creationId xmlns:a16="http://schemas.microsoft.com/office/drawing/2014/main" id="{6467B096-2F91-B543-994E-2273ED4A1A30}"/>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9AE54E1-D23F-B64B-9248-A4FF41AD18A9}"/>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2702787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BF4419-1687-8643-A8E0-373D9DD94067}"/>
              </a:ext>
            </a:extLst>
          </p:cNvPr>
          <p:cNvSpPr>
            <a:spLocks noGrp="1"/>
          </p:cNvSpPr>
          <p:nvPr>
            <p:ph type="title"/>
          </p:nvPr>
        </p:nvSpPr>
        <p:spPr>
          <a:xfrm>
            <a:off x="831852"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8811697-4AA4-CA47-9935-DF9FA4EED9B3}"/>
              </a:ext>
            </a:extLst>
          </p:cNvPr>
          <p:cNvSpPr>
            <a:spLocks noGrp="1"/>
          </p:cNvSpPr>
          <p:nvPr>
            <p:ph type="body" idx="1"/>
          </p:nvPr>
        </p:nvSpPr>
        <p:spPr>
          <a:xfrm>
            <a:off x="831852" y="4589464"/>
            <a:ext cx="10515600" cy="1500187"/>
          </a:xfrm>
        </p:spPr>
        <p:txBody>
          <a:bodyPr/>
          <a:lstStyle>
            <a:lvl1pPr marL="0" indent="0">
              <a:buNone/>
              <a:defRPr sz="2400">
                <a:solidFill>
                  <a:schemeClr val="tx1">
                    <a:tint val="75000"/>
                  </a:schemeClr>
                </a:solidFill>
              </a:defRPr>
            </a:lvl1pPr>
            <a:lvl2pPr marL="457206" indent="0">
              <a:buNone/>
              <a:defRPr sz="20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B78ED9B-14F5-1646-A274-72F43615566D}"/>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5" name="Espace réservé du pied de page 4">
            <a:extLst>
              <a:ext uri="{FF2B5EF4-FFF2-40B4-BE49-F238E27FC236}">
                <a16:creationId xmlns:a16="http://schemas.microsoft.com/office/drawing/2014/main" id="{01A322D7-C613-7E4E-8C88-D4D2A4282E7F}"/>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13D8828A-6767-844F-9DE5-61329C502F76}"/>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666891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D518B-9D87-5D44-94E9-ED73D5658BD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296B2EA-687E-7141-AA2E-1554056FB57F}"/>
              </a:ext>
            </a:extLst>
          </p:cNvPr>
          <p:cNvSpPr>
            <a:spLocks noGrp="1"/>
          </p:cNvSpPr>
          <p:nvPr>
            <p:ph sz="half" idx="1"/>
          </p:nvPr>
        </p:nvSpPr>
        <p:spPr>
          <a:xfrm>
            <a:off x="838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15E7F01-0EDB-A448-BCC1-82EE37672AE3}"/>
              </a:ext>
            </a:extLst>
          </p:cNvPr>
          <p:cNvSpPr>
            <a:spLocks noGrp="1"/>
          </p:cNvSpPr>
          <p:nvPr>
            <p:ph sz="half" idx="2"/>
          </p:nvPr>
        </p:nvSpPr>
        <p:spPr>
          <a:xfrm>
            <a:off x="6172201"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22B5DE9-08E4-8342-8221-D413BE2C9ACE}"/>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6" name="Espace réservé du pied de page 5">
            <a:extLst>
              <a:ext uri="{FF2B5EF4-FFF2-40B4-BE49-F238E27FC236}">
                <a16:creationId xmlns:a16="http://schemas.microsoft.com/office/drawing/2014/main" id="{1688E93E-B875-A143-ADED-9DA9D0FF47AB}"/>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4D586494-6684-2242-BB86-8716825F0A22}"/>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3967550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E21F8E-7F90-F94D-BA8D-5BCEB2C68123}"/>
              </a:ext>
            </a:extLst>
          </p:cNvPr>
          <p:cNvSpPr>
            <a:spLocks noGrp="1"/>
          </p:cNvSpPr>
          <p:nvPr>
            <p:ph type="title"/>
          </p:nvPr>
        </p:nvSpPr>
        <p:spPr>
          <a:xfrm>
            <a:off x="839789"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957E9B15-C2CA-1348-8D36-F1237B5F3DA5}"/>
              </a:ext>
            </a:extLst>
          </p:cNvPr>
          <p:cNvSpPr>
            <a:spLocks noGrp="1"/>
          </p:cNvSpPr>
          <p:nvPr>
            <p:ph type="body" idx="1"/>
          </p:nvPr>
        </p:nvSpPr>
        <p:spPr>
          <a:xfrm>
            <a:off x="839789" y="1681163"/>
            <a:ext cx="5157787"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71064E-7898-D54C-81E8-881ADF892FB7}"/>
              </a:ext>
            </a:extLst>
          </p:cNvPr>
          <p:cNvSpPr>
            <a:spLocks noGrp="1"/>
          </p:cNvSpPr>
          <p:nvPr>
            <p:ph sz="half" idx="2"/>
          </p:nvPr>
        </p:nvSpPr>
        <p:spPr>
          <a:xfrm>
            <a:off x="839789" y="2505076"/>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785E775-F21B-9B4E-ADE2-8D820E5533C0}"/>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85913BA-6562-094B-A92B-B64311F3E54F}"/>
              </a:ext>
            </a:extLst>
          </p:cNvPr>
          <p:cNvSpPr>
            <a:spLocks noGrp="1"/>
          </p:cNvSpPr>
          <p:nvPr>
            <p:ph sz="quarter" idx="4"/>
          </p:nvPr>
        </p:nvSpPr>
        <p:spPr>
          <a:xfrm>
            <a:off x="6172202" y="2505076"/>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50F5C60-3CB2-F24B-A58A-2119B08C2C95}"/>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8" name="Espace réservé du pied de page 7">
            <a:extLst>
              <a:ext uri="{FF2B5EF4-FFF2-40B4-BE49-F238E27FC236}">
                <a16:creationId xmlns:a16="http://schemas.microsoft.com/office/drawing/2014/main" id="{0A862030-F1C8-0C4D-9C0E-BBE7C46D7497}"/>
              </a:ext>
            </a:extLst>
          </p:cNvPr>
          <p:cNvSpPr>
            <a:spLocks noGrp="1"/>
          </p:cNvSpPr>
          <p:nvPr>
            <p:ph type="ftr" sz="quarter" idx="11"/>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DFFD6463-2B97-BF49-B6D1-E7EA3CDEA3B9}"/>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162303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EE9032-F100-9A4B-96F8-13E25EE9D9C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3FA3D3AA-CAD4-9248-A6C0-1A35226918FD}"/>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4" name="Espace réservé du pied de page 3">
            <a:extLst>
              <a:ext uri="{FF2B5EF4-FFF2-40B4-BE49-F238E27FC236}">
                <a16:creationId xmlns:a16="http://schemas.microsoft.com/office/drawing/2014/main" id="{02B9DBCA-3BEB-8F48-9FAA-9309AF11DAA6}"/>
              </a:ext>
            </a:extLst>
          </p:cNvPr>
          <p:cNvSpPr>
            <a:spLocks noGrp="1"/>
          </p:cNvSpPr>
          <p:nvPr>
            <p:ph type="ftr" sz="quarter" idx="11"/>
          </p:nvPr>
        </p:nvSpPr>
        <p:spPr/>
        <p:txBody>
          <a:bodyPr/>
          <a:lstStyle/>
          <a:p>
            <a:endParaRPr lang="fr-FR" dirty="0"/>
          </a:p>
        </p:txBody>
      </p:sp>
      <p:sp>
        <p:nvSpPr>
          <p:cNvPr id="5" name="Espace réservé du numéro de diapositive 4">
            <a:extLst>
              <a:ext uri="{FF2B5EF4-FFF2-40B4-BE49-F238E27FC236}">
                <a16:creationId xmlns:a16="http://schemas.microsoft.com/office/drawing/2014/main" id="{7E9E8B05-CE66-3C4F-BD5C-AC57D9EB3F33}"/>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4653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6F313E2-107E-234C-9639-5AAC32789327}"/>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3" name="Espace réservé du pied de page 2">
            <a:extLst>
              <a:ext uri="{FF2B5EF4-FFF2-40B4-BE49-F238E27FC236}">
                <a16:creationId xmlns:a16="http://schemas.microsoft.com/office/drawing/2014/main" id="{6529AB66-4323-EB4A-B61D-35C5E117F614}"/>
              </a:ext>
            </a:extLst>
          </p:cNvPr>
          <p:cNvSpPr>
            <a:spLocks noGrp="1"/>
          </p:cNvSpPr>
          <p:nvPr>
            <p:ph type="ftr" sz="quarter" idx="1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0F823FFC-35AB-F047-BB5E-731949241DCE}"/>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142046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A33189-7965-714E-BED2-26A3440E6076}"/>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DFE9CDF-3142-BC4A-80D1-E4B25AF42D3D}"/>
              </a:ext>
            </a:extLst>
          </p:cNvPr>
          <p:cNvSpPr>
            <a:spLocks noGrp="1"/>
          </p:cNvSpPr>
          <p:nvPr>
            <p:ph idx="1"/>
          </p:nvPr>
        </p:nvSpPr>
        <p:spPr>
          <a:xfrm>
            <a:off x="5183188" y="987425"/>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C058C93-0954-B64A-B2AF-1DF35D745126}"/>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302AAD0-C7D4-2C48-927C-12D72D07C534}"/>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6" name="Espace réservé du pied de page 5">
            <a:extLst>
              <a:ext uri="{FF2B5EF4-FFF2-40B4-BE49-F238E27FC236}">
                <a16:creationId xmlns:a16="http://schemas.microsoft.com/office/drawing/2014/main" id="{5EA99ED3-7A9D-0047-809F-77B0AFB010A8}"/>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8E2E4C5-ACA6-F24F-92E3-EC241F76D991}"/>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94949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B1ABFD-202C-FE46-A17B-7C55D32438F8}"/>
              </a:ext>
            </a:extLst>
          </p:cNvPr>
          <p:cNvSpPr>
            <a:spLocks noGrp="1"/>
          </p:cNvSpPr>
          <p:nvPr>
            <p:ph type="title"/>
          </p:nvPr>
        </p:nvSpPr>
        <p:spPr>
          <a:xfrm>
            <a:off x="839790" y="457200"/>
            <a:ext cx="3932236"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AF356D5-3A2A-5343-9FEA-B8E1433EDF2D}"/>
              </a:ext>
            </a:extLst>
          </p:cNvPr>
          <p:cNvSpPr>
            <a:spLocks noGrp="1"/>
          </p:cNvSpPr>
          <p:nvPr>
            <p:ph type="pic" idx="1"/>
          </p:nvPr>
        </p:nvSpPr>
        <p:spPr>
          <a:xfrm>
            <a:off x="5183188" y="987425"/>
            <a:ext cx="6172201" cy="4873625"/>
          </a:xfrm>
        </p:spPr>
        <p:txBody>
          <a:bodyPr/>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endParaRPr lang="fr-FR" dirty="0"/>
          </a:p>
        </p:txBody>
      </p:sp>
      <p:sp>
        <p:nvSpPr>
          <p:cNvPr id="4" name="Espace réservé du texte 3">
            <a:extLst>
              <a:ext uri="{FF2B5EF4-FFF2-40B4-BE49-F238E27FC236}">
                <a16:creationId xmlns:a16="http://schemas.microsoft.com/office/drawing/2014/main" id="{B2D6E23A-947A-C142-9A77-96366603B5F9}"/>
              </a:ext>
            </a:extLst>
          </p:cNvPr>
          <p:cNvSpPr>
            <a:spLocks noGrp="1"/>
          </p:cNvSpPr>
          <p:nvPr>
            <p:ph type="body" sz="half" idx="2"/>
          </p:nvPr>
        </p:nvSpPr>
        <p:spPr>
          <a:xfrm>
            <a:off x="839790" y="2057400"/>
            <a:ext cx="3932236" cy="3811588"/>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6C5FB7B-BFC8-9D44-8363-8340495F1BE0}"/>
              </a:ext>
            </a:extLst>
          </p:cNvPr>
          <p:cNvSpPr>
            <a:spLocks noGrp="1"/>
          </p:cNvSpPr>
          <p:nvPr>
            <p:ph type="dt" sz="half" idx="10"/>
          </p:nvPr>
        </p:nvSpPr>
        <p:spPr/>
        <p:txBody>
          <a:bodyPr/>
          <a:lstStyle/>
          <a:p>
            <a:fld id="{CBF18EFA-C8D2-AD4D-A2FD-ACF3A6387410}" type="datetimeFigureOut">
              <a:rPr lang="fr-FR" smtClean="0"/>
              <a:t>01/07/2020</a:t>
            </a:fld>
            <a:endParaRPr lang="fr-FR" dirty="0"/>
          </a:p>
        </p:txBody>
      </p:sp>
      <p:sp>
        <p:nvSpPr>
          <p:cNvPr id="6" name="Espace réservé du pied de page 5">
            <a:extLst>
              <a:ext uri="{FF2B5EF4-FFF2-40B4-BE49-F238E27FC236}">
                <a16:creationId xmlns:a16="http://schemas.microsoft.com/office/drawing/2014/main" id="{292D3ECE-4286-3043-8CDA-31B549E98441}"/>
              </a:ext>
            </a:extLst>
          </p:cNvPr>
          <p:cNvSpPr>
            <a:spLocks noGrp="1"/>
          </p:cNvSpPr>
          <p:nvPr>
            <p:ph type="ftr" sz="quarter" idx="11"/>
          </p:nvPr>
        </p:nvSpPr>
        <p:spPr/>
        <p:txBody>
          <a:bodyPr/>
          <a:lstStyle/>
          <a:p>
            <a:endParaRPr lang="fr-FR" dirty="0"/>
          </a:p>
        </p:txBody>
      </p:sp>
      <p:sp>
        <p:nvSpPr>
          <p:cNvPr id="7" name="Espace réservé du numéro de diapositive 6">
            <a:extLst>
              <a:ext uri="{FF2B5EF4-FFF2-40B4-BE49-F238E27FC236}">
                <a16:creationId xmlns:a16="http://schemas.microsoft.com/office/drawing/2014/main" id="{07FEA55A-36BF-654E-8A70-EDA41B1837C6}"/>
              </a:ext>
            </a:extLst>
          </p:cNvPr>
          <p:cNvSpPr>
            <a:spLocks noGrp="1"/>
          </p:cNvSpPr>
          <p:nvPr>
            <p:ph type="sldNum" sz="quarter" idx="12"/>
          </p:nvPr>
        </p:nvSpPr>
        <p:spPr/>
        <p:txBody>
          <a:bodyPr/>
          <a:lstStyle/>
          <a:p>
            <a:fld id="{4F5315C6-00F1-2B46-98DD-23E3B39E47D9}" type="slidenum">
              <a:rPr lang="fr-FR" smtClean="0"/>
              <a:t>‹N°›</a:t>
            </a:fld>
            <a:endParaRPr lang="fr-FR" dirty="0"/>
          </a:p>
        </p:txBody>
      </p:sp>
    </p:spTree>
    <p:extLst>
      <p:ext uri="{BB962C8B-B14F-4D97-AF65-F5344CB8AC3E}">
        <p14:creationId xmlns:p14="http://schemas.microsoft.com/office/powerpoint/2010/main" val="3871348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0ED65B3-F6BA-2843-9E5D-9D45836D7604}"/>
              </a:ext>
            </a:extLst>
          </p:cNvPr>
          <p:cNvSpPr>
            <a:spLocks noGrp="1"/>
          </p:cNvSpPr>
          <p:nvPr>
            <p:ph type="title"/>
          </p:nvPr>
        </p:nvSpPr>
        <p:spPr>
          <a:xfrm>
            <a:off x="838202"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D5EDAAB-A0C4-C44C-8E41-A660F284B18B}"/>
              </a:ext>
            </a:extLst>
          </p:cNvPr>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D25DBCD-2A70-BC40-A35D-0CFBCDFF7B16}"/>
              </a:ext>
            </a:extLst>
          </p:cNvPr>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F18EFA-C8D2-AD4D-A2FD-ACF3A6387410}" type="datetimeFigureOut">
              <a:rPr lang="fr-FR" smtClean="0"/>
              <a:t>01/07/2020</a:t>
            </a:fld>
            <a:endParaRPr lang="fr-FR" dirty="0"/>
          </a:p>
        </p:txBody>
      </p:sp>
      <p:sp>
        <p:nvSpPr>
          <p:cNvPr id="5" name="Espace réservé du pied de page 4">
            <a:extLst>
              <a:ext uri="{FF2B5EF4-FFF2-40B4-BE49-F238E27FC236}">
                <a16:creationId xmlns:a16="http://schemas.microsoft.com/office/drawing/2014/main" id="{33A0081B-A5E0-5948-9494-A65E4CB0EAD7}"/>
              </a:ext>
            </a:extLst>
          </p:cNvPr>
          <p:cNvSpPr>
            <a:spLocks noGrp="1"/>
          </p:cNvSpPr>
          <p:nvPr>
            <p:ph type="ftr" sz="quarter" idx="3"/>
          </p:nvPr>
        </p:nvSpPr>
        <p:spPr>
          <a:xfrm>
            <a:off x="4038602"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523D5E58-2524-A045-A57D-2E707C14270A}"/>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5315C6-00F1-2B46-98DD-23E3B39E47D9}" type="slidenum">
              <a:rPr lang="fr-FR" smtClean="0"/>
              <a:t>‹N°›</a:t>
            </a:fld>
            <a:endParaRPr lang="fr-FR" dirty="0"/>
          </a:p>
        </p:txBody>
      </p:sp>
    </p:spTree>
    <p:extLst>
      <p:ext uri="{BB962C8B-B14F-4D97-AF65-F5344CB8AC3E}">
        <p14:creationId xmlns:p14="http://schemas.microsoft.com/office/powerpoint/2010/main" val="1953575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1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8" indent="-228603" algn="l" defTabSz="91441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14" indent="-228603"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20"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26"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8"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12.xml"/><Relationship Id="rId5" Type="http://schemas.openxmlformats.org/officeDocument/2006/relationships/hyperlink" Target="http://www.ea-ecoentreprises.com/" TargetMode="Externa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262856"/>
            <a:ext cx="12192000" cy="1289970"/>
          </a:xfrm>
          <a:prstGeom prst="rect">
            <a:avLst/>
          </a:prstGeom>
          <a:solidFill>
            <a:srgbClr val="0091A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74289" tIns="37144" rIns="74289" bIns="37144" rtlCol="0" anchor="ctr"/>
          <a:lstStyle/>
          <a:p>
            <a:pPr algn="ctr"/>
            <a:endParaRPr lang="fr-FR" sz="1463" dirty="0"/>
          </a:p>
        </p:txBody>
      </p:sp>
      <p:sp>
        <p:nvSpPr>
          <p:cNvPr id="2" name="AutoShape 2">
            <a:extLst>
              <a:ext uri="{FF2B5EF4-FFF2-40B4-BE49-F238E27FC236}">
                <a16:creationId xmlns:a16="http://schemas.microsoft.com/office/drawing/2014/main" id="{1CBDD199-2DD6-894D-9A56-4463B427D2BC}"/>
              </a:ext>
            </a:extLst>
          </p:cNvPr>
          <p:cNvSpPr>
            <a:spLocks noChangeAspect="1" noChangeArrowheads="1"/>
          </p:cNvSpPr>
          <p:nvPr/>
        </p:nvSpPr>
        <p:spPr bwMode="auto">
          <a:xfrm>
            <a:off x="5972176" y="3305176"/>
            <a:ext cx="247650" cy="2476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74295" tIns="37148" rIns="74295" bIns="37148" numCol="1" anchor="t" anchorCtr="0" compatLnSpc="1">
            <a:prstTxWarp prst="textNoShape">
              <a:avLst/>
            </a:prstTxWarp>
          </a:bodyPr>
          <a:lstStyle/>
          <a:p>
            <a:endParaRPr lang="fr-FR" sz="1463" dirty="0"/>
          </a:p>
        </p:txBody>
      </p:sp>
      <p:sp>
        <p:nvSpPr>
          <p:cNvPr id="4" name="ZoneTexte 3">
            <a:extLst>
              <a:ext uri="{FF2B5EF4-FFF2-40B4-BE49-F238E27FC236}">
                <a16:creationId xmlns:a16="http://schemas.microsoft.com/office/drawing/2014/main" id="{9A9BC059-BC94-A941-A6DB-AB62806A645B}"/>
              </a:ext>
            </a:extLst>
          </p:cNvPr>
          <p:cNvSpPr txBox="1"/>
          <p:nvPr/>
        </p:nvSpPr>
        <p:spPr>
          <a:xfrm>
            <a:off x="1504040" y="5068980"/>
            <a:ext cx="9183917" cy="584775"/>
          </a:xfrm>
          <a:prstGeom prst="rect">
            <a:avLst/>
          </a:prstGeom>
          <a:noFill/>
        </p:spPr>
        <p:txBody>
          <a:bodyPr wrap="square" rtlCol="0">
            <a:spAutoFit/>
          </a:bodyPr>
          <a:lstStyle/>
          <a:p>
            <a:pPr algn="ctr"/>
            <a:r>
              <a:rPr lang="fr-FR" sz="3200" dirty="0">
                <a:solidFill>
                  <a:srgbClr val="0091AA"/>
                </a:solidFill>
                <a:latin typeface="ITC Avant Garde Gothic Std Book"/>
              </a:rPr>
              <a:t>PROJET VALORISATION EAU BASSE DURANCE - VEBD</a:t>
            </a:r>
          </a:p>
        </p:txBody>
      </p:sp>
      <p:pic>
        <p:nvPicPr>
          <p:cNvPr id="8" name="Image 7">
            <a:extLst>
              <a:ext uri="{FF2B5EF4-FFF2-40B4-BE49-F238E27FC236}">
                <a16:creationId xmlns:a16="http://schemas.microsoft.com/office/drawing/2014/main" id="{46FEC6A1-1F25-4B97-9AE4-D3BDC538B622}"/>
              </a:ext>
            </a:extLst>
          </p:cNvPr>
          <p:cNvPicPr>
            <a:picLocks noChangeAspect="1"/>
          </p:cNvPicPr>
          <p:nvPr/>
        </p:nvPicPr>
        <p:blipFill>
          <a:blip r:embed="rId2"/>
          <a:stretch>
            <a:fillRect/>
          </a:stretch>
        </p:blipFill>
        <p:spPr>
          <a:xfrm>
            <a:off x="4354604" y="358042"/>
            <a:ext cx="3482791" cy="1194314"/>
          </a:xfrm>
          <a:prstGeom prst="rect">
            <a:avLst/>
          </a:prstGeom>
        </p:spPr>
      </p:pic>
      <p:grpSp>
        <p:nvGrpSpPr>
          <p:cNvPr id="15" name="Groupe 14">
            <a:extLst>
              <a:ext uri="{FF2B5EF4-FFF2-40B4-BE49-F238E27FC236}">
                <a16:creationId xmlns:a16="http://schemas.microsoft.com/office/drawing/2014/main" id="{ADF79A39-581A-4E8C-A323-BC757D00CA1D}"/>
              </a:ext>
            </a:extLst>
          </p:cNvPr>
          <p:cNvGrpSpPr/>
          <p:nvPr/>
        </p:nvGrpSpPr>
        <p:grpSpPr>
          <a:xfrm>
            <a:off x="2807431" y="2385664"/>
            <a:ext cx="6147725" cy="2266415"/>
            <a:chOff x="2378805" y="2456623"/>
            <a:chExt cx="7184851" cy="2587868"/>
          </a:xfrm>
        </p:grpSpPr>
        <p:pic>
          <p:nvPicPr>
            <p:cNvPr id="12" name="Image 11">
              <a:extLst>
                <a:ext uri="{FF2B5EF4-FFF2-40B4-BE49-F238E27FC236}">
                  <a16:creationId xmlns:a16="http://schemas.microsoft.com/office/drawing/2014/main" id="{C5098EA6-AB29-452E-A7D5-CBFBD21BF89D}"/>
                </a:ext>
              </a:extLst>
            </p:cNvPr>
            <p:cNvPicPr>
              <a:picLocks noChangeAspect="1"/>
            </p:cNvPicPr>
            <p:nvPr/>
          </p:nvPicPr>
          <p:blipFill>
            <a:blip r:embed="rId3"/>
            <a:stretch>
              <a:fillRect/>
            </a:stretch>
          </p:blipFill>
          <p:spPr>
            <a:xfrm>
              <a:off x="2378805" y="2456623"/>
              <a:ext cx="3593371" cy="2587868"/>
            </a:xfrm>
            <a:prstGeom prst="rect">
              <a:avLst/>
            </a:prstGeom>
          </p:spPr>
        </p:pic>
        <p:pic>
          <p:nvPicPr>
            <p:cNvPr id="14" name="Image 13">
              <a:extLst>
                <a:ext uri="{FF2B5EF4-FFF2-40B4-BE49-F238E27FC236}">
                  <a16:creationId xmlns:a16="http://schemas.microsoft.com/office/drawing/2014/main" id="{D37586B0-448B-418F-8236-3102787F12B1}"/>
                </a:ext>
              </a:extLst>
            </p:cNvPr>
            <p:cNvPicPr>
              <a:picLocks noChangeAspect="1"/>
            </p:cNvPicPr>
            <p:nvPr/>
          </p:nvPicPr>
          <p:blipFill>
            <a:blip r:embed="rId4"/>
            <a:stretch>
              <a:fillRect/>
            </a:stretch>
          </p:blipFill>
          <p:spPr>
            <a:xfrm>
              <a:off x="6095999" y="2456623"/>
              <a:ext cx="3467657" cy="2587868"/>
            </a:xfrm>
            <a:prstGeom prst="rect">
              <a:avLst/>
            </a:prstGeom>
          </p:spPr>
        </p:pic>
      </p:grpSp>
      <p:sp>
        <p:nvSpPr>
          <p:cNvPr id="16" name="ZoneTexte 15">
            <a:extLst>
              <a:ext uri="{FF2B5EF4-FFF2-40B4-BE49-F238E27FC236}">
                <a16:creationId xmlns:a16="http://schemas.microsoft.com/office/drawing/2014/main" id="{1CCC5CA9-047C-4339-BFA1-E230FC61A976}"/>
              </a:ext>
            </a:extLst>
          </p:cNvPr>
          <p:cNvSpPr txBox="1"/>
          <p:nvPr/>
        </p:nvSpPr>
        <p:spPr>
          <a:xfrm>
            <a:off x="2751208" y="4604069"/>
            <a:ext cx="1480930" cy="246221"/>
          </a:xfrm>
          <a:prstGeom prst="rect">
            <a:avLst/>
          </a:prstGeom>
          <a:noFill/>
        </p:spPr>
        <p:txBody>
          <a:bodyPr wrap="square" rtlCol="0">
            <a:spAutoFit/>
          </a:bodyPr>
          <a:lstStyle/>
          <a:p>
            <a:r>
              <a:rPr lang="fr-FR" sz="1000" i="1" dirty="0"/>
              <a:t>©Marinelle</a:t>
            </a:r>
          </a:p>
        </p:txBody>
      </p:sp>
      <p:pic>
        <p:nvPicPr>
          <p:cNvPr id="18" name="Image 17">
            <a:extLst>
              <a:ext uri="{FF2B5EF4-FFF2-40B4-BE49-F238E27FC236}">
                <a16:creationId xmlns:a16="http://schemas.microsoft.com/office/drawing/2014/main" id="{AF25B302-988E-426B-89A6-463DCF19A5EA}"/>
              </a:ext>
            </a:extLst>
          </p:cNvPr>
          <p:cNvPicPr>
            <a:picLocks noChangeAspect="1"/>
          </p:cNvPicPr>
          <p:nvPr/>
        </p:nvPicPr>
        <p:blipFill>
          <a:blip r:embed="rId5"/>
          <a:stretch>
            <a:fillRect/>
          </a:stretch>
        </p:blipFill>
        <p:spPr>
          <a:xfrm>
            <a:off x="4354604" y="5611846"/>
            <a:ext cx="3600076" cy="1799848"/>
          </a:xfrm>
          <a:prstGeom prst="rect">
            <a:avLst/>
          </a:prstGeom>
        </p:spPr>
      </p:pic>
    </p:spTree>
    <p:extLst>
      <p:ext uri="{BB962C8B-B14F-4D97-AF65-F5344CB8AC3E}">
        <p14:creationId xmlns:p14="http://schemas.microsoft.com/office/powerpoint/2010/main" val="1657914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38F38FD-6AF6-F24D-BF58-3467EB174B82}"/>
              </a:ext>
            </a:extLst>
          </p:cNvPr>
          <p:cNvSpPr txBox="1"/>
          <p:nvPr/>
        </p:nvSpPr>
        <p:spPr>
          <a:xfrm>
            <a:off x="308887" y="1242978"/>
            <a:ext cx="11574225" cy="5332229"/>
          </a:xfrm>
          <a:prstGeom prst="rect">
            <a:avLst/>
          </a:prstGeom>
          <a:noFill/>
        </p:spPr>
        <p:txBody>
          <a:bodyPr wrap="square" rtlCol="0">
            <a:spAutoFit/>
          </a:bodyPr>
          <a:lstStyle/>
          <a:p>
            <a:r>
              <a:rPr lang="fr-FR" sz="2400" b="1" dirty="0">
                <a:solidFill>
                  <a:srgbClr val="0091AA"/>
                </a:solidFill>
                <a:latin typeface="ITC Avant Garde Gothic Std Book"/>
              </a:rPr>
              <a:t>CONTEXTE DU PROJET</a:t>
            </a:r>
            <a:endParaRPr lang="fr-FR" b="1" dirty="0">
              <a:solidFill>
                <a:srgbClr val="0091AA"/>
              </a:solidFill>
              <a:latin typeface="ITC Avant Garde Gothic Std Book"/>
            </a:endParaRPr>
          </a:p>
          <a:p>
            <a:pPr marL="478596" lvl="1" indent="-278602">
              <a:buFont typeface="Arial" panose="020B0604020202020204" pitchFamily="34" charset="0"/>
              <a:buChar char="•"/>
            </a:pPr>
            <a:r>
              <a:rPr lang="fr-FR" sz="1625" dirty="0">
                <a:latin typeface="Trebuchet MS" panose="020B0603020202020204" pitchFamily="34" charset="0"/>
              </a:rPr>
              <a:t>Le projet R2D2 à mis en évidence une tension sur la ressource à l’horizon 2023-2050</a:t>
            </a:r>
          </a:p>
          <a:p>
            <a:pPr marL="478596" lvl="1" indent="-278602">
              <a:buFont typeface="Arial" panose="020B0604020202020204" pitchFamily="34" charset="0"/>
              <a:buChar char="•"/>
            </a:pPr>
            <a:r>
              <a:rPr lang="fr-FR" sz="1625" dirty="0">
                <a:latin typeface="Trebuchet MS" panose="020B0603020202020204" pitchFamily="34" charset="0"/>
              </a:rPr>
              <a:t>La Région SUD et le territoire Métropolitain vont connaître de fortes périodes de sécheresse dans les années à venir </a:t>
            </a:r>
          </a:p>
          <a:p>
            <a:pPr marL="478596" lvl="1" indent="-278602">
              <a:buFont typeface="Arial" panose="020B0604020202020204" pitchFamily="34" charset="0"/>
              <a:buChar char="•"/>
            </a:pPr>
            <a:r>
              <a:rPr lang="fr-FR" sz="1625" dirty="0">
                <a:latin typeface="Trebuchet MS" panose="020B0603020202020204" pitchFamily="34" charset="0"/>
              </a:rPr>
              <a:t>Par le canal EDF, des millions de m3 d’eau provenant de la Durance sont déversés chaque année dans l’Etang de Berre</a:t>
            </a:r>
          </a:p>
          <a:p>
            <a:pPr marL="478596" lvl="1" indent="-278602">
              <a:buFont typeface="Arial" panose="020B0604020202020204" pitchFamily="34" charset="0"/>
              <a:buChar char="•"/>
            </a:pPr>
            <a:r>
              <a:rPr lang="fr-FR" sz="1625" dirty="0">
                <a:latin typeface="Trebuchet MS" panose="020B0603020202020204" pitchFamily="34" charset="0"/>
              </a:rPr>
              <a:t>Cette eau a un impact sur le réceptacle final et génère de nombreux conflits </a:t>
            </a:r>
          </a:p>
          <a:p>
            <a:pPr marL="478596" lvl="1" indent="-278602">
              <a:buFont typeface="Arial" panose="020B0604020202020204" pitchFamily="34" charset="0"/>
              <a:buChar char="•"/>
            </a:pPr>
            <a:r>
              <a:rPr lang="fr-FR" sz="1625" dirty="0">
                <a:latin typeface="Trebuchet MS" panose="020B0603020202020204" pitchFamily="34" charset="0"/>
              </a:rPr>
              <a:t>Basse Durance environs 1M ETP</a:t>
            </a:r>
          </a:p>
          <a:p>
            <a:pPr marL="478596" lvl="1" indent="-278602">
              <a:buFont typeface="Arial" panose="020B0604020202020204" pitchFamily="34" charset="0"/>
              <a:buChar char="•"/>
            </a:pPr>
            <a:r>
              <a:rPr lang="fr-FR" sz="1625" dirty="0">
                <a:latin typeface="Trebuchet MS" panose="020B0603020202020204" pitchFamily="34" charset="0"/>
              </a:rPr>
              <a:t>De nombreuses études ont été menées pour valoriser cette eau « or », ce sont globalement des scénarii/études  qui  mettent en avant des investissements à plusieurs milliards d’euros</a:t>
            </a:r>
          </a:p>
          <a:p>
            <a:pPr marL="199994" lvl="1"/>
            <a:endParaRPr lang="fr-FR" sz="1625" dirty="0">
              <a:latin typeface="Trebuchet MS" panose="020B0603020202020204" pitchFamily="34" charset="0"/>
            </a:endParaRPr>
          </a:p>
          <a:p>
            <a:r>
              <a:rPr lang="fr-FR" sz="2400" b="1" dirty="0">
                <a:solidFill>
                  <a:srgbClr val="0091AA"/>
                </a:solidFill>
                <a:latin typeface="ITC Avant Garde Gothic Std Book"/>
              </a:rPr>
              <a:t>ORIGINE DU PROJET</a:t>
            </a:r>
            <a:endParaRPr lang="fr-FR" sz="1625" b="1" dirty="0">
              <a:solidFill>
                <a:srgbClr val="0091AA"/>
              </a:solidFill>
              <a:latin typeface="Trebuchet MS" panose="020B0603020202020204" pitchFamily="34" charset="0"/>
            </a:endParaRPr>
          </a:p>
          <a:p>
            <a:pPr marL="478596" lvl="1" indent="-278602">
              <a:buFont typeface="Arial" panose="020B0604020202020204" pitchFamily="34" charset="0"/>
              <a:buChar char="•"/>
            </a:pPr>
            <a:r>
              <a:rPr lang="fr-FR" sz="1625" dirty="0">
                <a:latin typeface="Trebuchet MS" panose="020B0603020202020204" pitchFamily="34" charset="0"/>
              </a:rPr>
              <a:t> Cinq ans en arrière, sous l’impulsion  d’Éa et du Pôle Aqua-Valley, une première approche a été lancée pour essayer de valoriser une partie de l’eau de la basse Durance  qui se retrouve dans l’Etang de Berre</a:t>
            </a:r>
          </a:p>
          <a:p>
            <a:pPr marL="478596" lvl="1" indent="-278602">
              <a:buFont typeface="Arial" panose="020B0604020202020204" pitchFamily="34" charset="0"/>
              <a:buChar char="•"/>
            </a:pPr>
            <a:r>
              <a:rPr lang="fr-FR" sz="1625" dirty="0">
                <a:latin typeface="Trebuchet MS" panose="020B0603020202020204" pitchFamily="34" charset="0"/>
              </a:rPr>
              <a:t>Les premières discussions ont mis en lumière l’intérêt de co-construire un projet opérationnel, socio économiquement viable  pour valoriser quelques pourcentages de cette eau « perdue »</a:t>
            </a:r>
          </a:p>
          <a:p>
            <a:pPr marL="478596" lvl="1" indent="-278602">
              <a:buFont typeface="Arial" panose="020B0604020202020204" pitchFamily="34" charset="0"/>
              <a:buChar char="•"/>
            </a:pPr>
            <a:r>
              <a:rPr lang="fr-FR" sz="1625" dirty="0">
                <a:latin typeface="Trebuchet MS" panose="020B0603020202020204" pitchFamily="34" charset="0"/>
              </a:rPr>
              <a:t>Problématique identifiée: absence de véhicule financier pour ce projet de territoire</a:t>
            </a:r>
          </a:p>
          <a:p>
            <a:pPr marL="478596" lvl="1" indent="-278602">
              <a:buFont typeface="Arial" panose="020B0604020202020204" pitchFamily="34" charset="0"/>
              <a:buChar char="•"/>
            </a:pPr>
            <a:r>
              <a:rPr lang="fr-FR" sz="1625" dirty="0">
                <a:latin typeface="Trebuchet MS" panose="020B0603020202020204" pitchFamily="34" charset="0"/>
              </a:rPr>
              <a:t>Les OIR de la Région SUD ont permis de relancer les discussions notamment à travers le groupe de travail eau et énergie. Ce dernier a permis l’émergence d’un groupe projet</a:t>
            </a:r>
          </a:p>
          <a:p>
            <a:pPr marL="478596" lvl="1" indent="-278602">
              <a:buFont typeface="Arial" panose="020B0604020202020204" pitchFamily="34" charset="0"/>
              <a:buChar char="•"/>
            </a:pPr>
            <a:r>
              <a:rPr lang="fr-FR" sz="1625" dirty="0">
                <a:latin typeface="Trebuchet MS" panose="020B0603020202020204" pitchFamily="34" charset="0"/>
              </a:rPr>
              <a:t>Les OIR et le comité des co-financeurs de la Région SUD sont des pistes non négligeable pour le financement du projet</a:t>
            </a:r>
          </a:p>
        </p:txBody>
      </p:sp>
      <p:sp>
        <p:nvSpPr>
          <p:cNvPr id="3" name="Rectangle 2">
            <a:extLst>
              <a:ext uri="{FF2B5EF4-FFF2-40B4-BE49-F238E27FC236}">
                <a16:creationId xmlns:a16="http://schemas.microsoft.com/office/drawing/2014/main" id="{8259BD62-1C61-4408-B6EE-8C9009BF3285}"/>
              </a:ext>
            </a:extLst>
          </p:cNvPr>
          <p:cNvSpPr/>
          <p:nvPr/>
        </p:nvSpPr>
        <p:spPr>
          <a:xfrm>
            <a:off x="0" y="282793"/>
            <a:ext cx="3064300" cy="523220"/>
          </a:xfrm>
          <a:prstGeom prst="rect">
            <a:avLst/>
          </a:prstGeom>
          <a:solidFill>
            <a:srgbClr val="0091AA"/>
          </a:solidFill>
        </p:spPr>
        <p:txBody>
          <a:bodyPr wrap="square">
            <a:spAutoFit/>
          </a:bodyPr>
          <a:lstStyle/>
          <a:p>
            <a:pPr algn="ctr"/>
            <a:r>
              <a:rPr lang="fr-FR" sz="2800" dirty="0">
                <a:solidFill>
                  <a:schemeClr val="bg1"/>
                </a:solidFill>
                <a:latin typeface="ITC Avant Garde Gothic Std Book"/>
              </a:rPr>
              <a:t>GENÈSE DU PROJET</a:t>
            </a:r>
          </a:p>
        </p:txBody>
      </p:sp>
    </p:spTree>
    <p:extLst>
      <p:ext uri="{BB962C8B-B14F-4D97-AF65-F5344CB8AC3E}">
        <p14:creationId xmlns:p14="http://schemas.microsoft.com/office/powerpoint/2010/main" val="84787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46166DC2-8B46-4046-BAB7-415EFB15B22B}"/>
              </a:ext>
            </a:extLst>
          </p:cNvPr>
          <p:cNvSpPr txBox="1"/>
          <p:nvPr/>
        </p:nvSpPr>
        <p:spPr>
          <a:xfrm>
            <a:off x="7858224" y="2045509"/>
            <a:ext cx="3808258" cy="1569660"/>
          </a:xfrm>
          <a:prstGeom prst="rect">
            <a:avLst/>
          </a:prstGeom>
          <a:noFill/>
        </p:spPr>
        <p:txBody>
          <a:bodyPr wrap="square" rtlCol="0">
            <a:spAutoFit/>
          </a:bodyPr>
          <a:lstStyle/>
          <a:p>
            <a:pPr algn="ctr"/>
            <a:r>
              <a:rPr lang="fr-FR" sz="2800" dirty="0">
                <a:solidFill>
                  <a:srgbClr val="57378A"/>
                </a:solidFill>
                <a:latin typeface="ITC Avant Garde Gothic Std Book"/>
              </a:rPr>
              <a:t>COORDINATION &amp;</a:t>
            </a:r>
          </a:p>
          <a:p>
            <a:pPr algn="ctr"/>
            <a:r>
              <a:rPr lang="fr-FR" sz="2800" dirty="0">
                <a:solidFill>
                  <a:srgbClr val="57378A"/>
                </a:solidFill>
                <a:latin typeface="ITC Avant Garde Gothic Std Book"/>
              </a:rPr>
              <a:t> ANIMATION </a:t>
            </a:r>
          </a:p>
          <a:p>
            <a:pPr algn="ctr"/>
            <a:endParaRPr lang="fr-FR" sz="2000" dirty="0"/>
          </a:p>
          <a:p>
            <a:pPr algn="ctr"/>
            <a:r>
              <a:rPr lang="fr-FR" sz="2000" dirty="0"/>
              <a:t>Éa éco-entreprises et </a:t>
            </a:r>
            <a:r>
              <a:rPr lang="fr-FR" dirty="0"/>
              <a:t>Aqua-Valley</a:t>
            </a:r>
          </a:p>
        </p:txBody>
      </p:sp>
      <p:grpSp>
        <p:nvGrpSpPr>
          <p:cNvPr id="14" name="Groupe 13">
            <a:extLst>
              <a:ext uri="{FF2B5EF4-FFF2-40B4-BE49-F238E27FC236}">
                <a16:creationId xmlns:a16="http://schemas.microsoft.com/office/drawing/2014/main" id="{AD01BEB3-C899-4839-9673-77C9E7FE440A}"/>
              </a:ext>
            </a:extLst>
          </p:cNvPr>
          <p:cNvGrpSpPr/>
          <p:nvPr/>
        </p:nvGrpSpPr>
        <p:grpSpPr>
          <a:xfrm>
            <a:off x="780377" y="717224"/>
            <a:ext cx="2620317" cy="5115775"/>
            <a:chOff x="780375" y="717224"/>
            <a:chExt cx="2620317" cy="5115775"/>
          </a:xfrm>
        </p:grpSpPr>
        <p:sp>
          <p:nvSpPr>
            <p:cNvPr id="2" name="ZoneTexte 1">
              <a:extLst>
                <a:ext uri="{FF2B5EF4-FFF2-40B4-BE49-F238E27FC236}">
                  <a16:creationId xmlns:a16="http://schemas.microsoft.com/office/drawing/2014/main" id="{C38F38FD-6AF6-F24D-BF58-3467EB174B82}"/>
                </a:ext>
              </a:extLst>
            </p:cNvPr>
            <p:cNvSpPr txBox="1"/>
            <p:nvPr/>
          </p:nvSpPr>
          <p:spPr>
            <a:xfrm>
              <a:off x="780377" y="2970677"/>
              <a:ext cx="2620315" cy="2862322"/>
            </a:xfrm>
            <a:prstGeom prst="rect">
              <a:avLst/>
            </a:prstGeom>
            <a:solidFill>
              <a:srgbClr val="0091AA"/>
            </a:solidFill>
          </p:spPr>
          <p:txBody>
            <a:bodyPr wrap="square" rtlCol="0">
              <a:spAutoFit/>
            </a:bodyPr>
            <a:lstStyle/>
            <a:p>
              <a:pPr marL="285750" indent="-285750">
                <a:buFont typeface="Arial" panose="020B0604020202020204" pitchFamily="34" charset="0"/>
                <a:buChar char="•"/>
              </a:pPr>
              <a:r>
                <a:rPr lang="fr-FR" sz="2000" dirty="0">
                  <a:solidFill>
                    <a:schemeClr val="bg1"/>
                  </a:solidFill>
                  <a:latin typeface="Trebuchet MS" panose="020B0603020202020204" pitchFamily="34" charset="0"/>
                </a:rPr>
                <a:t>Symcrau</a:t>
              </a: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SMAVD</a:t>
              </a: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Gipreb</a:t>
              </a: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Antea group</a:t>
              </a: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Sem</a:t>
              </a: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AMU</a:t>
              </a: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SCP</a:t>
              </a: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EDF</a:t>
              </a:r>
            </a:p>
            <a:p>
              <a:pPr marL="285750" indent="-285750">
                <a:buFont typeface="Arial" panose="020B0604020202020204" pitchFamily="34" charset="0"/>
                <a:buChar char="•"/>
              </a:pPr>
              <a:r>
                <a:rPr lang="fr-FR" sz="2000" dirty="0">
                  <a:solidFill>
                    <a:schemeClr val="bg1"/>
                  </a:solidFill>
                  <a:latin typeface="Trebuchet MS" panose="020B0603020202020204" pitchFamily="34" charset="0"/>
                </a:rPr>
                <a:t>CNR </a:t>
              </a:r>
              <a:r>
                <a:rPr lang="fr-FR" dirty="0">
                  <a:solidFill>
                    <a:schemeClr val="bg1"/>
                  </a:solidFill>
                  <a:latin typeface="Trebuchet MS" panose="020B0603020202020204" pitchFamily="34" charset="0"/>
                </a:rPr>
                <a:t>(en discussion).</a:t>
              </a:r>
              <a:endParaRPr lang="fr-FR" sz="2000" dirty="0">
                <a:solidFill>
                  <a:schemeClr val="bg1"/>
                </a:solidFill>
                <a:latin typeface="Trebuchet MS" panose="020B0603020202020204" pitchFamily="34" charset="0"/>
              </a:endParaRPr>
            </a:p>
          </p:txBody>
        </p:sp>
        <p:grpSp>
          <p:nvGrpSpPr>
            <p:cNvPr id="12" name="Groupe 11">
              <a:extLst>
                <a:ext uri="{FF2B5EF4-FFF2-40B4-BE49-F238E27FC236}">
                  <a16:creationId xmlns:a16="http://schemas.microsoft.com/office/drawing/2014/main" id="{4C26CE51-D610-4E41-AFA2-2C4587B4FBE2}"/>
                </a:ext>
              </a:extLst>
            </p:cNvPr>
            <p:cNvGrpSpPr/>
            <p:nvPr/>
          </p:nvGrpSpPr>
          <p:grpSpPr>
            <a:xfrm>
              <a:off x="780376" y="717224"/>
              <a:ext cx="2620315" cy="1629103"/>
              <a:chOff x="780376" y="717224"/>
              <a:chExt cx="2620315" cy="1629103"/>
            </a:xfrm>
          </p:grpSpPr>
          <p:sp>
            <p:nvSpPr>
              <p:cNvPr id="9" name="Rectangle 8">
                <a:extLst>
                  <a:ext uri="{FF2B5EF4-FFF2-40B4-BE49-F238E27FC236}">
                    <a16:creationId xmlns:a16="http://schemas.microsoft.com/office/drawing/2014/main" id="{C94FB351-4A99-4956-99BA-FF19A4A6ABFB}"/>
                  </a:ext>
                </a:extLst>
              </p:cNvPr>
              <p:cNvSpPr/>
              <p:nvPr/>
            </p:nvSpPr>
            <p:spPr>
              <a:xfrm>
                <a:off x="780376" y="717224"/>
                <a:ext cx="2620315" cy="1629103"/>
              </a:xfrm>
              <a:prstGeom prst="rect">
                <a:avLst/>
              </a:prstGeom>
              <a:solidFill>
                <a:srgbClr val="009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0" name="Image 9">
                <a:extLst>
                  <a:ext uri="{FF2B5EF4-FFF2-40B4-BE49-F238E27FC236}">
                    <a16:creationId xmlns:a16="http://schemas.microsoft.com/office/drawing/2014/main" id="{CB749CC5-D0F3-4A63-968C-B5FC0D4DD1E8}"/>
                  </a:ext>
                </a:extLst>
              </p:cNvPr>
              <p:cNvPicPr>
                <a:picLocks noChangeAspect="1"/>
              </p:cNvPicPr>
              <p:nvPr/>
            </p:nvPicPr>
            <p:blipFill>
              <a:blip r:embed="rId2"/>
              <a:stretch>
                <a:fillRect/>
              </a:stretch>
            </p:blipFill>
            <p:spPr>
              <a:xfrm>
                <a:off x="1439918" y="819354"/>
                <a:ext cx="1373937" cy="1373937"/>
              </a:xfrm>
              <a:prstGeom prst="rect">
                <a:avLst/>
              </a:prstGeom>
            </p:spPr>
          </p:pic>
        </p:grpSp>
        <p:sp>
          <p:nvSpPr>
            <p:cNvPr id="13" name="Rectangle 12">
              <a:extLst>
                <a:ext uri="{FF2B5EF4-FFF2-40B4-BE49-F238E27FC236}">
                  <a16:creationId xmlns:a16="http://schemas.microsoft.com/office/drawing/2014/main" id="{0DF2E29E-BC1D-4779-9A98-5626C7BAC782}"/>
                </a:ext>
              </a:extLst>
            </p:cNvPr>
            <p:cNvSpPr/>
            <p:nvPr/>
          </p:nvSpPr>
          <p:spPr>
            <a:xfrm>
              <a:off x="780375" y="2417531"/>
              <a:ext cx="2620315" cy="523220"/>
            </a:xfrm>
            <a:prstGeom prst="rect">
              <a:avLst/>
            </a:prstGeom>
          </p:spPr>
          <p:txBody>
            <a:bodyPr wrap="square">
              <a:spAutoFit/>
            </a:bodyPr>
            <a:lstStyle/>
            <a:p>
              <a:pPr algn="ctr"/>
              <a:r>
                <a:rPr lang="fr-FR" sz="2800" b="1" dirty="0">
                  <a:solidFill>
                    <a:srgbClr val="58585A"/>
                  </a:solidFill>
                  <a:latin typeface="ITC Avant Garde Gothic Std Book"/>
                </a:rPr>
                <a:t>GROUPE PROJET</a:t>
              </a:r>
            </a:p>
          </p:txBody>
        </p:sp>
      </p:grpSp>
      <p:grpSp>
        <p:nvGrpSpPr>
          <p:cNvPr id="23" name="Groupe 22">
            <a:extLst>
              <a:ext uri="{FF2B5EF4-FFF2-40B4-BE49-F238E27FC236}">
                <a16:creationId xmlns:a16="http://schemas.microsoft.com/office/drawing/2014/main" id="{4D6A6749-45E3-46A1-96F7-D79EDA10822D}"/>
              </a:ext>
            </a:extLst>
          </p:cNvPr>
          <p:cNvGrpSpPr/>
          <p:nvPr/>
        </p:nvGrpSpPr>
        <p:grpSpPr>
          <a:xfrm>
            <a:off x="4670350" y="717224"/>
            <a:ext cx="2620317" cy="5164559"/>
            <a:chOff x="4344529" y="453509"/>
            <a:chExt cx="2620317" cy="5164559"/>
          </a:xfrm>
        </p:grpSpPr>
        <p:grpSp>
          <p:nvGrpSpPr>
            <p:cNvPr id="15" name="Groupe 14">
              <a:extLst>
                <a:ext uri="{FF2B5EF4-FFF2-40B4-BE49-F238E27FC236}">
                  <a16:creationId xmlns:a16="http://schemas.microsoft.com/office/drawing/2014/main" id="{FEB4EC26-785A-4418-9F90-32E80DC4C392}"/>
                </a:ext>
              </a:extLst>
            </p:cNvPr>
            <p:cNvGrpSpPr/>
            <p:nvPr/>
          </p:nvGrpSpPr>
          <p:grpSpPr>
            <a:xfrm>
              <a:off x="4344529" y="453509"/>
              <a:ext cx="2620317" cy="5164559"/>
              <a:chOff x="780375" y="717224"/>
              <a:chExt cx="2620317" cy="5164559"/>
            </a:xfrm>
          </p:grpSpPr>
          <p:sp>
            <p:nvSpPr>
              <p:cNvPr id="16" name="ZoneTexte 15">
                <a:extLst>
                  <a:ext uri="{FF2B5EF4-FFF2-40B4-BE49-F238E27FC236}">
                    <a16:creationId xmlns:a16="http://schemas.microsoft.com/office/drawing/2014/main" id="{E651CD93-F723-4908-86C2-05401CBC3B5B}"/>
                  </a:ext>
                </a:extLst>
              </p:cNvPr>
              <p:cNvSpPr txBox="1"/>
              <p:nvPr/>
            </p:nvSpPr>
            <p:spPr>
              <a:xfrm>
                <a:off x="780377" y="3327238"/>
                <a:ext cx="2620315" cy="2554545"/>
              </a:xfrm>
              <a:prstGeom prst="rect">
                <a:avLst/>
              </a:prstGeom>
              <a:solidFill>
                <a:srgbClr val="0091AA"/>
              </a:solidFill>
            </p:spPr>
            <p:txBody>
              <a:bodyPr wrap="square" rtlCol="0">
                <a:spAutoFit/>
              </a:bodyPr>
              <a:lstStyle/>
              <a:p>
                <a:pPr marL="342900" indent="-342900">
                  <a:buFont typeface="Arial" panose="020B0604020202020204" pitchFamily="34" charset="0"/>
                  <a:buChar char="•"/>
                </a:pPr>
                <a:r>
                  <a:rPr lang="fr-FR" sz="2000" dirty="0">
                    <a:solidFill>
                      <a:schemeClr val="bg1"/>
                    </a:solidFill>
                    <a:latin typeface="Trebuchet MS" panose="020B0603020202020204" pitchFamily="34" charset="0"/>
                  </a:rPr>
                  <a:t>Service eau Région SUD</a:t>
                </a:r>
              </a:p>
              <a:p>
                <a:pPr marL="342900" indent="-342900">
                  <a:buFont typeface="Arial" panose="020B0604020202020204" pitchFamily="34" charset="0"/>
                  <a:buChar char="•"/>
                </a:pPr>
                <a:r>
                  <a:rPr lang="fr-FR" sz="2000" dirty="0">
                    <a:solidFill>
                      <a:schemeClr val="bg1"/>
                    </a:solidFill>
                    <a:latin typeface="Trebuchet MS" panose="020B0603020202020204" pitchFamily="34" charset="0"/>
                  </a:rPr>
                  <a:t>Agence de l’eau</a:t>
                </a:r>
              </a:p>
              <a:p>
                <a:pPr marL="342900" indent="-342900">
                  <a:buFont typeface="Arial" panose="020B0604020202020204" pitchFamily="34" charset="0"/>
                  <a:buChar char="•"/>
                </a:pPr>
                <a:r>
                  <a:rPr lang="fr-FR" sz="2000" dirty="0">
                    <a:solidFill>
                      <a:schemeClr val="bg1"/>
                    </a:solidFill>
                    <a:latin typeface="Trebuchet MS" panose="020B0603020202020204" pitchFamily="34" charset="0"/>
                  </a:rPr>
                  <a:t>DREAL</a:t>
                </a:r>
              </a:p>
              <a:p>
                <a:pPr marL="342900" indent="-342900">
                  <a:buFont typeface="Arial" panose="020B0604020202020204" pitchFamily="34" charset="0"/>
                  <a:buChar char="•"/>
                </a:pPr>
                <a:r>
                  <a:rPr lang="fr-FR" sz="2000" dirty="0">
                    <a:solidFill>
                      <a:schemeClr val="bg1"/>
                    </a:solidFill>
                    <a:latin typeface="Trebuchet MS" panose="020B0603020202020204" pitchFamily="34" charset="0"/>
                  </a:rPr>
                  <a:t>Chambre Agriculture  BDR</a:t>
                </a:r>
              </a:p>
              <a:p>
                <a:pPr marL="342900" indent="-342900">
                  <a:buFont typeface="Arial" panose="020B0604020202020204" pitchFamily="34" charset="0"/>
                  <a:buChar char="•"/>
                </a:pPr>
                <a:r>
                  <a:rPr lang="fr-FR" sz="2000" dirty="0">
                    <a:solidFill>
                      <a:schemeClr val="bg1"/>
                    </a:solidFill>
                    <a:latin typeface="Trebuchet MS" panose="020B0603020202020204" pitchFamily="34" charset="0"/>
                  </a:rPr>
                  <a:t>Métropole Aix Marseille.</a:t>
                </a:r>
                <a:endParaRPr lang="fr-FR" sz="2400" dirty="0">
                  <a:solidFill>
                    <a:schemeClr val="bg1"/>
                  </a:solidFill>
                  <a:latin typeface="Trebuchet MS" panose="020B0603020202020204" pitchFamily="34" charset="0"/>
                </a:endParaRPr>
              </a:p>
            </p:txBody>
          </p:sp>
          <p:sp>
            <p:nvSpPr>
              <p:cNvPr id="19" name="Rectangle 18">
                <a:extLst>
                  <a:ext uri="{FF2B5EF4-FFF2-40B4-BE49-F238E27FC236}">
                    <a16:creationId xmlns:a16="http://schemas.microsoft.com/office/drawing/2014/main" id="{BF8AA172-0FAF-4CF1-89AB-918D5B90EC50}"/>
                  </a:ext>
                </a:extLst>
              </p:cNvPr>
              <p:cNvSpPr/>
              <p:nvPr/>
            </p:nvSpPr>
            <p:spPr>
              <a:xfrm>
                <a:off x="780376" y="717224"/>
                <a:ext cx="2620315" cy="1629103"/>
              </a:xfrm>
              <a:prstGeom prst="rect">
                <a:avLst/>
              </a:prstGeom>
              <a:solidFill>
                <a:srgbClr val="0091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E10B83DE-FE65-47E8-A299-A61A58CDB157}"/>
                  </a:ext>
                </a:extLst>
              </p:cNvPr>
              <p:cNvSpPr/>
              <p:nvPr/>
            </p:nvSpPr>
            <p:spPr>
              <a:xfrm>
                <a:off x="780375" y="2417531"/>
                <a:ext cx="2620315" cy="954107"/>
              </a:xfrm>
              <a:prstGeom prst="rect">
                <a:avLst/>
              </a:prstGeom>
            </p:spPr>
            <p:txBody>
              <a:bodyPr wrap="square">
                <a:spAutoFit/>
              </a:bodyPr>
              <a:lstStyle/>
              <a:p>
                <a:pPr algn="ctr"/>
                <a:r>
                  <a:rPr lang="fr-FR" sz="2800" b="1" dirty="0">
                    <a:solidFill>
                      <a:srgbClr val="58585A"/>
                    </a:solidFill>
                    <a:latin typeface="ITC Avant Garde Gothic Std Book"/>
                  </a:rPr>
                  <a:t>GROUPE CONSULTATIF</a:t>
                </a:r>
              </a:p>
            </p:txBody>
          </p:sp>
        </p:grpSp>
        <p:pic>
          <p:nvPicPr>
            <p:cNvPr id="22" name="Image 21">
              <a:extLst>
                <a:ext uri="{FF2B5EF4-FFF2-40B4-BE49-F238E27FC236}">
                  <a16:creationId xmlns:a16="http://schemas.microsoft.com/office/drawing/2014/main" id="{57E245BB-8E78-4EAF-AFD6-57188A16E133}"/>
                </a:ext>
              </a:extLst>
            </p:cNvPr>
            <p:cNvPicPr>
              <a:picLocks noChangeAspect="1"/>
            </p:cNvPicPr>
            <p:nvPr/>
          </p:nvPicPr>
          <p:blipFill>
            <a:blip r:embed="rId3"/>
            <a:stretch>
              <a:fillRect/>
            </a:stretch>
          </p:blipFill>
          <p:spPr>
            <a:xfrm>
              <a:off x="4906379" y="601610"/>
              <a:ext cx="1484413" cy="1145202"/>
            </a:xfrm>
            <a:prstGeom prst="rect">
              <a:avLst/>
            </a:prstGeom>
          </p:spPr>
        </p:pic>
      </p:grpSp>
    </p:spTree>
    <p:extLst>
      <p:ext uri="{BB962C8B-B14F-4D97-AF65-F5344CB8AC3E}">
        <p14:creationId xmlns:p14="http://schemas.microsoft.com/office/powerpoint/2010/main" val="259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8FBB7B1-0BA5-470C-A081-CBA6AE5A2C87}"/>
              </a:ext>
            </a:extLst>
          </p:cNvPr>
          <p:cNvPicPr>
            <a:picLocks noChangeAspect="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531"/>
                    </a14:imgEffect>
                    <a14:imgEffect>
                      <a14:saturation sat="0"/>
                    </a14:imgEffect>
                    <a14:imgEffect>
                      <a14:brightnessContrast bright="40000" contrast="40000"/>
                    </a14:imgEffect>
                  </a14:imgLayer>
                </a14:imgProps>
              </a:ext>
            </a:extLst>
          </a:blip>
          <a:stretch>
            <a:fillRect/>
          </a:stretch>
        </p:blipFill>
        <p:spPr>
          <a:xfrm>
            <a:off x="6264166" y="863684"/>
            <a:ext cx="6243145" cy="6243145"/>
          </a:xfrm>
          <a:prstGeom prst="rect">
            <a:avLst/>
          </a:prstGeom>
        </p:spPr>
      </p:pic>
      <p:sp>
        <p:nvSpPr>
          <p:cNvPr id="2" name="ZoneTexte 1">
            <a:extLst>
              <a:ext uri="{FF2B5EF4-FFF2-40B4-BE49-F238E27FC236}">
                <a16:creationId xmlns:a16="http://schemas.microsoft.com/office/drawing/2014/main" id="{C38F38FD-6AF6-F24D-BF58-3467EB174B82}"/>
              </a:ext>
            </a:extLst>
          </p:cNvPr>
          <p:cNvSpPr txBox="1"/>
          <p:nvPr/>
        </p:nvSpPr>
        <p:spPr>
          <a:xfrm>
            <a:off x="582158" y="1625926"/>
            <a:ext cx="10411663" cy="4893647"/>
          </a:xfrm>
          <a:prstGeom prst="rect">
            <a:avLst/>
          </a:prstGeom>
          <a:noFill/>
        </p:spPr>
        <p:txBody>
          <a:bodyPr wrap="square" rtlCol="0">
            <a:spAutoFit/>
          </a:bodyPr>
          <a:lstStyle/>
          <a:p>
            <a:pPr marL="478596" lvl="1" indent="-278602">
              <a:buFont typeface="Arial" panose="020B0604020202020204" pitchFamily="34" charset="0"/>
              <a:buChar char="•"/>
            </a:pPr>
            <a:r>
              <a:rPr lang="fr-FR" sz="2400" dirty="0">
                <a:latin typeface="Trebuchet MS" panose="020B0603020202020204" pitchFamily="34" charset="0"/>
              </a:rPr>
              <a:t>Essayer de capter et de valoriser une partie de l’eau de la Durance en amont de l’usine Saint Chamas</a:t>
            </a:r>
          </a:p>
          <a:p>
            <a:pPr marL="478596" lvl="1" indent="-278602">
              <a:buFont typeface="Arial" panose="020B0604020202020204" pitchFamily="34" charset="0"/>
              <a:buChar char="•"/>
            </a:pPr>
            <a:r>
              <a:rPr lang="fr-FR" sz="2400" dirty="0">
                <a:latin typeface="Trebuchet MS" panose="020B0603020202020204" pitchFamily="34" charset="0"/>
              </a:rPr>
              <a:t>L’eau captée devrait permettre de répondre à des besoins d’alimentation eau potable, recharge de nappe, irrigation, industrie</a:t>
            </a:r>
          </a:p>
          <a:p>
            <a:pPr marL="478596" lvl="1" indent="-278602">
              <a:buFont typeface="Arial" panose="020B0604020202020204" pitchFamily="34" charset="0"/>
              <a:buChar char="•"/>
            </a:pPr>
            <a:r>
              <a:rPr lang="fr-FR" sz="2400" dirty="0">
                <a:latin typeface="Trebuchet MS" panose="020B0603020202020204" pitchFamily="34" charset="0"/>
              </a:rPr>
              <a:t>L’eau devrait permettre de sécuriser l’alimentation en eau à l’horizon 2030-2050</a:t>
            </a:r>
          </a:p>
          <a:p>
            <a:pPr marL="478596" lvl="1" indent="-278602">
              <a:buFont typeface="Arial" panose="020B0604020202020204" pitchFamily="34" charset="0"/>
              <a:buChar char="•"/>
            </a:pPr>
            <a:r>
              <a:rPr lang="fr-FR" sz="2400" dirty="0">
                <a:latin typeface="Trebuchet MS" panose="020B0603020202020204" pitchFamily="34" charset="0"/>
              </a:rPr>
              <a:t>Le projet doit être socio économiquement viable et structurant pour les territoires</a:t>
            </a:r>
          </a:p>
          <a:p>
            <a:pPr marL="478596" lvl="1" indent="-278602">
              <a:buFont typeface="Arial" panose="020B0604020202020204" pitchFamily="34" charset="0"/>
              <a:buChar char="•"/>
            </a:pPr>
            <a:r>
              <a:rPr lang="fr-FR" sz="2400" dirty="0">
                <a:latin typeface="Trebuchet MS" panose="020B0603020202020204" pitchFamily="34" charset="0"/>
              </a:rPr>
              <a:t>Le projet doit s’inscrire dans la stratégie régionale bas carbone (hydroélectricité) et de gestion de la ressource en eau. Au niveau Métropolitain, sécurisation de la ressource en eau, lutte contre la sécheresse</a:t>
            </a:r>
          </a:p>
          <a:p>
            <a:pPr algn="ctr"/>
            <a:endParaRPr lang="fr-FR" sz="2400" dirty="0">
              <a:latin typeface="Trebuchet MS" panose="020B0603020202020204" pitchFamily="34" charset="0"/>
            </a:endParaRPr>
          </a:p>
        </p:txBody>
      </p:sp>
      <p:sp>
        <p:nvSpPr>
          <p:cNvPr id="3" name="Rectangle 2">
            <a:extLst>
              <a:ext uri="{FF2B5EF4-FFF2-40B4-BE49-F238E27FC236}">
                <a16:creationId xmlns:a16="http://schemas.microsoft.com/office/drawing/2014/main" id="{AF596262-EF3C-4653-B823-E9AD503EBAE3}"/>
              </a:ext>
            </a:extLst>
          </p:cNvPr>
          <p:cNvSpPr/>
          <p:nvPr/>
        </p:nvSpPr>
        <p:spPr>
          <a:xfrm>
            <a:off x="0" y="338427"/>
            <a:ext cx="3436262" cy="523220"/>
          </a:xfrm>
          <a:prstGeom prst="rect">
            <a:avLst/>
          </a:prstGeom>
          <a:solidFill>
            <a:srgbClr val="0091AA"/>
          </a:solidFill>
        </p:spPr>
        <p:txBody>
          <a:bodyPr wrap="none">
            <a:spAutoFit/>
          </a:bodyPr>
          <a:lstStyle/>
          <a:p>
            <a:pPr algn="ctr"/>
            <a:r>
              <a:rPr lang="fr-FR" sz="2800" dirty="0">
                <a:solidFill>
                  <a:schemeClr val="bg1"/>
                </a:solidFill>
                <a:latin typeface="ITC Avant Garde Gothic Std Book"/>
              </a:rPr>
              <a:t>OBJECTIFS DU PROJET</a:t>
            </a:r>
          </a:p>
        </p:txBody>
      </p:sp>
    </p:spTree>
    <p:extLst>
      <p:ext uri="{BB962C8B-B14F-4D97-AF65-F5344CB8AC3E}">
        <p14:creationId xmlns:p14="http://schemas.microsoft.com/office/powerpoint/2010/main" val="2842418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38F38FD-6AF6-F24D-BF58-3467EB174B82}"/>
              </a:ext>
            </a:extLst>
          </p:cNvPr>
          <p:cNvSpPr txBox="1"/>
          <p:nvPr/>
        </p:nvSpPr>
        <p:spPr>
          <a:xfrm>
            <a:off x="592668" y="1252568"/>
            <a:ext cx="11040532" cy="4893647"/>
          </a:xfrm>
          <a:prstGeom prst="rect">
            <a:avLst/>
          </a:prstGeom>
          <a:noFill/>
        </p:spPr>
        <p:txBody>
          <a:bodyPr wrap="square" rtlCol="0">
            <a:spAutoFit/>
          </a:bodyPr>
          <a:lstStyle/>
          <a:p>
            <a:r>
              <a:rPr lang="fr-FR" sz="2000" b="1" dirty="0">
                <a:solidFill>
                  <a:srgbClr val="0091AA"/>
                </a:solidFill>
                <a:latin typeface="ITC Avant Garde Gothic Std Book"/>
              </a:rPr>
              <a:t>PHASE 1: PRÉ-ÉTUDE DE FAISABILITÉ ( 3 MOIS)  - DU VAUCLUSE À LA CRAU</a:t>
            </a:r>
          </a:p>
          <a:p>
            <a:pPr marL="285750" indent="-285750">
              <a:buFont typeface="Arial" panose="020B0604020202020204" pitchFamily="34" charset="0"/>
              <a:buChar char="•"/>
            </a:pPr>
            <a:r>
              <a:rPr lang="fr-FR" dirty="0">
                <a:latin typeface="Trebuchet MS" panose="020B0603020202020204" pitchFamily="34" charset="0"/>
              </a:rPr>
              <a:t>Qualification et quantification des besoins: usages urbains, usages agricoles, usages industriels, recharge de nappe, lutte contre la sécheresse/inondation…</a:t>
            </a:r>
          </a:p>
          <a:p>
            <a:pPr marL="285750" indent="-285750">
              <a:buFont typeface="Arial" panose="020B0604020202020204" pitchFamily="34" charset="0"/>
              <a:buChar char="•"/>
            </a:pPr>
            <a:r>
              <a:rPr lang="fr-FR" dirty="0">
                <a:latin typeface="Trebuchet MS" panose="020B0603020202020204" pitchFamily="34" charset="0"/>
              </a:rPr>
              <a:t>Etudes  état des lieux:  débits, volumes, flux, temporalité, infrastructures, saisonnalité des usages, état des nappes, état du stockage…</a:t>
            </a:r>
          </a:p>
          <a:p>
            <a:pPr marL="285750" indent="-285750">
              <a:buFont typeface="Arial" panose="020B0604020202020204" pitchFamily="34" charset="0"/>
              <a:buChar char="•"/>
            </a:pPr>
            <a:r>
              <a:rPr lang="fr-FR" dirty="0">
                <a:latin typeface="Trebuchet MS" panose="020B0603020202020204" pitchFamily="34" charset="0"/>
              </a:rPr>
              <a:t>Identification des bénéficiaires </a:t>
            </a:r>
          </a:p>
          <a:p>
            <a:pPr marL="285750" indent="-285750">
              <a:buFont typeface="Arial" panose="020B0604020202020204" pitchFamily="34" charset="0"/>
              <a:buChar char="•"/>
            </a:pPr>
            <a:r>
              <a:rPr lang="fr-FR" dirty="0">
                <a:latin typeface="Trebuchet MS" panose="020B0603020202020204" pitchFamily="34" charset="0"/>
              </a:rPr>
              <a:t>Evaluation des bénéfices, aménités </a:t>
            </a:r>
          </a:p>
          <a:p>
            <a:pPr marL="285750" indent="-285750">
              <a:buFont typeface="Arial" panose="020B0604020202020204" pitchFamily="34" charset="0"/>
              <a:buChar char="•"/>
            </a:pPr>
            <a:r>
              <a:rPr lang="fr-FR" dirty="0">
                <a:latin typeface="Trebuchet MS" panose="020B0603020202020204" pitchFamily="34" charset="0"/>
              </a:rPr>
              <a:t>Identification de sites potentiels de prise d’eau </a:t>
            </a:r>
          </a:p>
          <a:p>
            <a:pPr marL="199994" lvl="1"/>
            <a:endParaRPr lang="fr-FR" dirty="0">
              <a:latin typeface="Trebuchet MS" panose="020B0603020202020204" pitchFamily="34" charset="0"/>
            </a:endParaRPr>
          </a:p>
          <a:p>
            <a:r>
              <a:rPr lang="fr-FR" sz="2000" b="1" dirty="0">
                <a:solidFill>
                  <a:srgbClr val="0091AA"/>
                </a:solidFill>
                <a:latin typeface="ITC Avant Garde Gothic Std Book"/>
              </a:rPr>
              <a:t>PHASE 2: MONTAGE PROJET (3 MOIS)</a:t>
            </a:r>
            <a:endParaRPr lang="fr-FR" b="1" dirty="0">
              <a:latin typeface="Trebuchet MS" panose="020B0603020202020204" pitchFamily="34" charset="0"/>
            </a:endParaRPr>
          </a:p>
          <a:p>
            <a:pPr marL="285750" indent="-285750">
              <a:buFont typeface="Arial" panose="020B0604020202020204" pitchFamily="34" charset="0"/>
              <a:buChar char="•"/>
            </a:pPr>
            <a:r>
              <a:rPr lang="fr-FR" dirty="0">
                <a:latin typeface="Trebuchet MS" panose="020B0603020202020204" pitchFamily="34" charset="0"/>
              </a:rPr>
              <a:t>Identification des choix techniques</a:t>
            </a:r>
          </a:p>
          <a:p>
            <a:pPr marL="285750" indent="-285750">
              <a:buFont typeface="Arial" panose="020B0604020202020204" pitchFamily="34" charset="0"/>
              <a:buChar char="•"/>
            </a:pPr>
            <a:r>
              <a:rPr lang="fr-FR" dirty="0">
                <a:latin typeface="Trebuchet MS" panose="020B0603020202020204" pitchFamily="34" charset="0"/>
              </a:rPr>
              <a:t>Montage d’un comité de gouvernance</a:t>
            </a:r>
          </a:p>
          <a:p>
            <a:pPr marL="285750" indent="-285750">
              <a:buFont typeface="Arial" panose="020B0604020202020204" pitchFamily="34" charset="0"/>
              <a:buChar char="•"/>
            </a:pPr>
            <a:r>
              <a:rPr lang="fr-FR" dirty="0">
                <a:latin typeface="Trebuchet MS" panose="020B0603020202020204" pitchFamily="34" charset="0"/>
              </a:rPr>
              <a:t>Durée amortissement?</a:t>
            </a:r>
          </a:p>
          <a:p>
            <a:pPr marL="285750" indent="-285750">
              <a:buFont typeface="Arial" panose="020B0604020202020204" pitchFamily="34" charset="0"/>
              <a:buChar char="•"/>
            </a:pPr>
            <a:r>
              <a:rPr lang="fr-FR" dirty="0">
                <a:latin typeface="Trebuchet MS" panose="020B0603020202020204" pitchFamily="34" charset="0"/>
              </a:rPr>
              <a:t>Arbitrage du choix du modèle économique, de sa viabilité Vs retombées socio économiques</a:t>
            </a:r>
          </a:p>
          <a:p>
            <a:endParaRPr lang="fr-FR" dirty="0">
              <a:latin typeface="Trebuchet MS" panose="020B0603020202020204" pitchFamily="34" charset="0"/>
            </a:endParaRPr>
          </a:p>
          <a:p>
            <a:r>
              <a:rPr lang="fr-FR" sz="2000" b="1" dirty="0">
                <a:solidFill>
                  <a:srgbClr val="0091AA"/>
                </a:solidFill>
                <a:latin typeface="ITC Avant Garde Gothic Std Book"/>
              </a:rPr>
              <a:t>PHASE 3: PRÉSENTATION DU PROJET AU COMITÉ DES CO-FINANCEURS (DÉCEMBRE 2020)</a:t>
            </a:r>
          </a:p>
          <a:p>
            <a:endParaRPr lang="fr-FR" dirty="0">
              <a:latin typeface="Trebuchet MS" panose="020B0603020202020204" pitchFamily="34" charset="0"/>
            </a:endParaRPr>
          </a:p>
        </p:txBody>
      </p:sp>
      <p:sp>
        <p:nvSpPr>
          <p:cNvPr id="3" name="Rectangle 2">
            <a:extLst>
              <a:ext uri="{FF2B5EF4-FFF2-40B4-BE49-F238E27FC236}">
                <a16:creationId xmlns:a16="http://schemas.microsoft.com/office/drawing/2014/main" id="{18BC183E-D13D-4E45-A2A6-2718915CC490}"/>
              </a:ext>
            </a:extLst>
          </p:cNvPr>
          <p:cNvSpPr/>
          <p:nvPr/>
        </p:nvSpPr>
        <p:spPr>
          <a:xfrm>
            <a:off x="0" y="350626"/>
            <a:ext cx="3325206" cy="523220"/>
          </a:xfrm>
          <a:prstGeom prst="rect">
            <a:avLst/>
          </a:prstGeom>
          <a:solidFill>
            <a:srgbClr val="0091AA"/>
          </a:solidFill>
        </p:spPr>
        <p:txBody>
          <a:bodyPr wrap="none">
            <a:spAutoFit/>
          </a:bodyPr>
          <a:lstStyle/>
          <a:p>
            <a:pPr algn="ctr"/>
            <a:r>
              <a:rPr lang="fr-FR" sz="2800" dirty="0">
                <a:solidFill>
                  <a:schemeClr val="bg1"/>
                </a:solidFill>
                <a:latin typeface="ITC Avant Garde Gothic Std Book"/>
              </a:rPr>
              <a:t>PHASAGE DU PROJET</a:t>
            </a:r>
          </a:p>
        </p:txBody>
      </p:sp>
    </p:spTree>
    <p:extLst>
      <p:ext uri="{BB962C8B-B14F-4D97-AF65-F5344CB8AC3E}">
        <p14:creationId xmlns:p14="http://schemas.microsoft.com/office/powerpoint/2010/main" val="398972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5E386DD-2FC8-4551-882C-46EA4D3EE0F8}"/>
              </a:ext>
            </a:extLst>
          </p:cNvPr>
          <p:cNvPicPr>
            <a:picLocks noChangeAspect="1"/>
          </p:cNvPicPr>
          <p:nvPr/>
        </p:nvPicPr>
        <p:blipFill>
          <a:blip r:embed="rId2"/>
          <a:stretch>
            <a:fillRect/>
          </a:stretch>
        </p:blipFill>
        <p:spPr>
          <a:xfrm>
            <a:off x="3445705" y="3108281"/>
            <a:ext cx="5865664" cy="1724938"/>
          </a:xfrm>
          <a:prstGeom prst="rect">
            <a:avLst/>
          </a:prstGeom>
        </p:spPr>
      </p:pic>
      <p:pic>
        <p:nvPicPr>
          <p:cNvPr id="4" name="Image 3">
            <a:extLst>
              <a:ext uri="{FF2B5EF4-FFF2-40B4-BE49-F238E27FC236}">
                <a16:creationId xmlns:a16="http://schemas.microsoft.com/office/drawing/2014/main" id="{EF88861C-8454-49E7-A668-02F467F71AF6}"/>
              </a:ext>
            </a:extLst>
          </p:cNvPr>
          <p:cNvPicPr>
            <a:picLocks noChangeAspect="1"/>
          </p:cNvPicPr>
          <p:nvPr/>
        </p:nvPicPr>
        <p:blipFill>
          <a:blip r:embed="rId3"/>
          <a:stretch>
            <a:fillRect/>
          </a:stretch>
        </p:blipFill>
        <p:spPr>
          <a:xfrm>
            <a:off x="2292889" y="528239"/>
            <a:ext cx="3482791" cy="1194314"/>
          </a:xfrm>
          <a:prstGeom prst="rect">
            <a:avLst/>
          </a:prstGeom>
        </p:spPr>
      </p:pic>
      <p:pic>
        <p:nvPicPr>
          <p:cNvPr id="5" name="Image 4">
            <a:extLst>
              <a:ext uri="{FF2B5EF4-FFF2-40B4-BE49-F238E27FC236}">
                <a16:creationId xmlns:a16="http://schemas.microsoft.com/office/drawing/2014/main" id="{5FE8E12B-20CB-446C-9499-BCFCF847C9C9}"/>
              </a:ext>
            </a:extLst>
          </p:cNvPr>
          <p:cNvPicPr>
            <a:picLocks noChangeAspect="1"/>
          </p:cNvPicPr>
          <p:nvPr/>
        </p:nvPicPr>
        <p:blipFill>
          <a:blip r:embed="rId4"/>
          <a:stretch>
            <a:fillRect/>
          </a:stretch>
        </p:blipFill>
        <p:spPr>
          <a:xfrm>
            <a:off x="5920644" y="115832"/>
            <a:ext cx="5502555" cy="2750987"/>
          </a:xfrm>
          <a:prstGeom prst="rect">
            <a:avLst/>
          </a:prstGeom>
        </p:spPr>
      </p:pic>
      <p:sp>
        <p:nvSpPr>
          <p:cNvPr id="6" name="Rectangle 5">
            <a:extLst>
              <a:ext uri="{FF2B5EF4-FFF2-40B4-BE49-F238E27FC236}">
                <a16:creationId xmlns:a16="http://schemas.microsoft.com/office/drawing/2014/main" id="{997A89D2-F616-4C43-BAF1-BB87243D7557}"/>
              </a:ext>
            </a:extLst>
          </p:cNvPr>
          <p:cNvSpPr/>
          <p:nvPr/>
        </p:nvSpPr>
        <p:spPr>
          <a:xfrm>
            <a:off x="3997693" y="6218948"/>
            <a:ext cx="4114653" cy="461665"/>
          </a:xfrm>
          <a:prstGeom prst="rect">
            <a:avLst/>
          </a:prstGeom>
        </p:spPr>
        <p:txBody>
          <a:bodyPr wrap="none">
            <a:spAutoFit/>
          </a:bodyPr>
          <a:lstStyle/>
          <a:p>
            <a:r>
              <a:rPr lang="fr-FR" sz="2400" dirty="0">
                <a:solidFill>
                  <a:srgbClr val="58585A"/>
                </a:solidFill>
                <a:latin typeface="Trebuchet MS" panose="020B0603020202020204" pitchFamily="34" charset="0"/>
                <a:hlinkClick r:id="rId5">
                  <a:extLst>
                    <a:ext uri="{A12FA001-AC4F-418D-AE19-62706E023703}">
                      <ahyp:hlinkClr xmlns:ahyp="http://schemas.microsoft.com/office/drawing/2018/hyperlinkcolor" val="tx"/>
                    </a:ext>
                  </a:extLst>
                </a:hlinkClick>
              </a:rPr>
              <a:t>www.ea-ecoentreprises.com</a:t>
            </a:r>
            <a:endParaRPr lang="fr-FR" sz="2400" dirty="0">
              <a:solidFill>
                <a:srgbClr val="58585A"/>
              </a:solidFill>
              <a:latin typeface="Trebuchet MS" panose="020B0603020202020204" pitchFamily="34" charset="0"/>
            </a:endParaRPr>
          </a:p>
        </p:txBody>
      </p:sp>
    </p:spTree>
    <p:extLst>
      <p:ext uri="{BB962C8B-B14F-4D97-AF65-F5344CB8AC3E}">
        <p14:creationId xmlns:p14="http://schemas.microsoft.com/office/powerpoint/2010/main" val="281613932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1867</TotalTime>
  <Words>537</Words>
  <Application>Microsoft Office PowerPoint</Application>
  <PresentationFormat>Grand écran</PresentationFormat>
  <Paragraphs>59</Paragraphs>
  <Slides>6</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Arial</vt:lpstr>
      <vt:lpstr>Calibri</vt:lpstr>
      <vt:lpstr>Calibri Light</vt:lpstr>
      <vt:lpstr>ITC Avant Garde Gothic Std Book</vt:lpstr>
      <vt:lpstr>Trebuchet MS</vt: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Lounis MEBAREK</dc:creator>
  <cp:lastModifiedBy>sandy.argoud@ea-ecoentreprises.com</cp:lastModifiedBy>
  <cp:revision>30</cp:revision>
  <dcterms:created xsi:type="dcterms:W3CDTF">2020-03-24T07:48:38Z</dcterms:created>
  <dcterms:modified xsi:type="dcterms:W3CDTF">2020-07-01T15:26:09Z</dcterms:modified>
</cp:coreProperties>
</file>